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36"/>
  </p:notesMasterIdLst>
  <p:sldIdLst>
    <p:sldId id="257" r:id="rId3"/>
    <p:sldId id="258" r:id="rId4"/>
    <p:sldId id="259" r:id="rId5"/>
    <p:sldId id="260" r:id="rId6"/>
    <p:sldId id="261" r:id="rId7"/>
    <p:sldId id="262" r:id="rId8"/>
    <p:sldId id="263" r:id="rId9"/>
    <p:sldId id="264" r:id="rId10"/>
    <p:sldId id="265" r:id="rId11"/>
    <p:sldId id="267" r:id="rId12"/>
    <p:sldId id="266"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9" r:id="rId33"/>
    <p:sldId id="290" r:id="rId34"/>
    <p:sldId id="291"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63233" autoAdjust="0"/>
  </p:normalViewPr>
  <p:slideViewPr>
    <p:cSldViewPr>
      <p:cViewPr varScale="1">
        <p:scale>
          <a:sx n="43" d="100"/>
          <a:sy n="43" d="100"/>
        </p:scale>
        <p:origin x="2082" y="4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AA7739-6350-4D5E-9268-48F7D8BF5E64}" type="datetimeFigureOut">
              <a:rPr lang="en-IE" smtClean="0"/>
              <a:t>16/01/2015</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3C3834-4CEA-4AEB-A0D1-95781DECA0BC}" type="slidenum">
              <a:rPr lang="en-IE" smtClean="0"/>
              <a:t>‹#›</a:t>
            </a:fld>
            <a:endParaRPr lang="en-IE"/>
          </a:p>
        </p:txBody>
      </p:sp>
    </p:spTree>
    <p:extLst>
      <p:ext uri="{BB962C8B-B14F-4D97-AF65-F5344CB8AC3E}">
        <p14:creationId xmlns:p14="http://schemas.microsoft.com/office/powerpoint/2010/main" val="3005733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C52E557A-7B87-4F25-ACE9-3173B5D8DA2B}" type="slidenum">
              <a:rPr lang="en-GB">
                <a:solidFill>
                  <a:prstClr val="black"/>
                </a:solidFill>
                <a:latin typeface="Arial" charset="0"/>
              </a:rPr>
              <a:pPr eaLnBrk="1" hangingPunct="1"/>
              <a:t>1</a:t>
            </a:fld>
            <a:endParaRPr lang="en-GB">
              <a:solidFill>
                <a:prstClr val="black"/>
              </a:solidFill>
              <a:latin typeface="Arial"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buFont typeface="+mj-lt"/>
              <a:buAutoNum type="arabicPeriod"/>
            </a:pPr>
            <a:r>
              <a:rPr lang="fr-FR" dirty="0" smtClean="0">
                <a:latin typeface="Arial" charset="0"/>
              </a:rPr>
              <a:t>Will </a:t>
            </a:r>
            <a:r>
              <a:rPr lang="fr-FR" dirty="0" err="1" smtClean="0">
                <a:latin typeface="Arial" charset="0"/>
              </a:rPr>
              <a:t>try</a:t>
            </a:r>
            <a:r>
              <a:rPr lang="fr-FR" dirty="0" smtClean="0">
                <a:latin typeface="Arial" charset="0"/>
              </a:rPr>
              <a:t> to expose </a:t>
            </a:r>
            <a:r>
              <a:rPr lang="fr-FR" dirty="0" err="1" smtClean="0">
                <a:latin typeface="Arial" charset="0"/>
              </a:rPr>
              <a:t>that</a:t>
            </a:r>
            <a:r>
              <a:rPr lang="fr-FR" dirty="0" smtClean="0">
                <a:latin typeface="Arial" charset="0"/>
              </a:rPr>
              <a:t> </a:t>
            </a:r>
            <a:r>
              <a:rPr lang="fr-FR" dirty="0" err="1" smtClean="0">
                <a:latin typeface="Arial" charset="0"/>
              </a:rPr>
              <a:t>from</a:t>
            </a:r>
            <a:r>
              <a:rPr lang="fr-FR" dirty="0" smtClean="0">
                <a:latin typeface="Arial" charset="0"/>
              </a:rPr>
              <a:t> a </a:t>
            </a:r>
            <a:r>
              <a:rPr lang="fr-FR" dirty="0" err="1" smtClean="0">
                <a:latin typeface="Arial" charset="0"/>
              </a:rPr>
              <a:t>practical</a:t>
            </a:r>
            <a:r>
              <a:rPr lang="fr-FR" baseline="0" dirty="0" smtClean="0">
                <a:latin typeface="Arial" charset="0"/>
              </a:rPr>
              <a:t> point of vue</a:t>
            </a:r>
          </a:p>
          <a:p>
            <a:pPr marL="228600" indent="-228600" eaLnBrk="1" hangingPunct="1">
              <a:buFont typeface="+mj-lt"/>
              <a:buAutoNum type="arabicPeriod"/>
            </a:pPr>
            <a:r>
              <a:rPr lang="fr-FR" baseline="0" dirty="0" err="1" smtClean="0">
                <a:latin typeface="Arial" charset="0"/>
              </a:rPr>
              <a:t>Was</a:t>
            </a:r>
            <a:r>
              <a:rPr lang="fr-FR" baseline="0" dirty="0" smtClean="0">
                <a:latin typeface="Arial" charset="0"/>
              </a:rPr>
              <a:t> Head of Operations in Bolivia</a:t>
            </a:r>
          </a:p>
          <a:p>
            <a:pPr marL="228600" indent="-228600" eaLnBrk="1" hangingPunct="1">
              <a:buFont typeface="+mj-lt"/>
              <a:buAutoNum type="arabicPeriod"/>
            </a:pPr>
            <a:r>
              <a:rPr lang="fr-FR" baseline="0" dirty="0" smtClean="0">
                <a:latin typeface="Arial" charset="0"/>
              </a:rPr>
              <a:t>In Latin </a:t>
            </a:r>
            <a:r>
              <a:rPr lang="fr-FR" baseline="0" dirty="0" err="1" smtClean="0">
                <a:latin typeface="Arial" charset="0"/>
              </a:rPr>
              <a:t>America</a:t>
            </a:r>
            <a:r>
              <a:rPr lang="fr-FR" baseline="0" dirty="0" smtClean="0">
                <a:latin typeface="Arial" charset="0"/>
              </a:rPr>
              <a:t>, BS </a:t>
            </a:r>
            <a:r>
              <a:rPr lang="fr-FR" baseline="0" dirty="0" err="1" smtClean="0">
                <a:latin typeface="Arial" charset="0"/>
              </a:rPr>
              <a:t>was</a:t>
            </a:r>
            <a:r>
              <a:rPr lang="fr-FR" baseline="0" dirty="0" smtClean="0">
                <a:latin typeface="Arial" charset="0"/>
              </a:rPr>
              <a:t> the </a:t>
            </a:r>
            <a:r>
              <a:rPr lang="fr-FR" baseline="0" dirty="0" err="1" smtClean="0">
                <a:latin typeface="Arial" charset="0"/>
              </a:rPr>
              <a:t>only</a:t>
            </a:r>
            <a:r>
              <a:rPr lang="fr-FR" baseline="0" dirty="0" smtClean="0">
                <a:latin typeface="Arial" charset="0"/>
              </a:rPr>
              <a:t> option – </a:t>
            </a:r>
            <a:r>
              <a:rPr lang="fr-FR" baseline="0" dirty="0" err="1" smtClean="0">
                <a:latin typeface="Arial" charset="0"/>
              </a:rPr>
              <a:t>Obliged</a:t>
            </a:r>
            <a:r>
              <a:rPr lang="fr-FR" baseline="0" dirty="0" smtClean="0">
                <a:latin typeface="Arial" charset="0"/>
              </a:rPr>
              <a:t> to </a:t>
            </a:r>
            <a:r>
              <a:rPr lang="fr-FR" baseline="0" dirty="0" err="1" smtClean="0">
                <a:latin typeface="Arial" charset="0"/>
              </a:rPr>
              <a:t>spend</a:t>
            </a:r>
            <a:endParaRPr lang="fr-FR" baseline="0" dirty="0" smtClean="0">
              <a:latin typeface="Arial" charset="0"/>
            </a:endParaRPr>
          </a:p>
          <a:p>
            <a:pPr marL="228600" indent="-228600" eaLnBrk="1" hangingPunct="1">
              <a:buFont typeface="+mj-lt"/>
              <a:buAutoNum type="arabicPeriod"/>
            </a:pPr>
            <a:r>
              <a:rPr lang="fr-FR" baseline="0" dirty="0" smtClean="0">
                <a:latin typeface="Arial" charset="0"/>
              </a:rPr>
              <a:t>I </a:t>
            </a:r>
            <a:r>
              <a:rPr lang="fr-FR" baseline="0" dirty="0" err="1" smtClean="0">
                <a:latin typeface="Arial" charset="0"/>
              </a:rPr>
              <a:t>don’t</a:t>
            </a:r>
            <a:r>
              <a:rPr lang="fr-FR" baseline="0" dirty="0" smtClean="0">
                <a:latin typeface="Arial" charset="0"/>
              </a:rPr>
              <a:t> know, </a:t>
            </a:r>
            <a:r>
              <a:rPr lang="fr-FR" baseline="0" dirty="0" err="1" smtClean="0">
                <a:latin typeface="Arial" charset="0"/>
              </a:rPr>
              <a:t>when</a:t>
            </a:r>
            <a:r>
              <a:rPr lang="fr-FR" baseline="0" dirty="0" smtClean="0">
                <a:latin typeface="Arial" charset="0"/>
              </a:rPr>
              <a:t> </a:t>
            </a:r>
            <a:r>
              <a:rPr lang="fr-FR" baseline="0" dirty="0" err="1" smtClean="0">
                <a:latin typeface="Arial" charset="0"/>
              </a:rPr>
              <a:t>preparing</a:t>
            </a:r>
            <a:r>
              <a:rPr lang="fr-FR" baseline="0" dirty="0" smtClean="0">
                <a:latin typeface="Arial" charset="0"/>
              </a:rPr>
              <a:t> </a:t>
            </a:r>
            <a:r>
              <a:rPr lang="fr-FR" baseline="0" dirty="0" err="1" smtClean="0">
                <a:latin typeface="Arial" charset="0"/>
              </a:rPr>
              <a:t>this</a:t>
            </a:r>
            <a:r>
              <a:rPr lang="fr-FR" baseline="0" dirty="0" smtClean="0">
                <a:latin typeface="Arial" charset="0"/>
              </a:rPr>
              <a:t> </a:t>
            </a:r>
            <a:r>
              <a:rPr lang="fr-FR" baseline="0" dirty="0" err="1" smtClean="0">
                <a:latin typeface="Arial" charset="0"/>
              </a:rPr>
              <a:t>presentation</a:t>
            </a:r>
            <a:r>
              <a:rPr lang="fr-FR" baseline="0" dirty="0" smtClean="0">
                <a:latin typeface="Arial" charset="0"/>
              </a:rPr>
              <a:t>, the </a:t>
            </a:r>
            <a:r>
              <a:rPr lang="fr-FR" baseline="0" dirty="0" err="1" smtClean="0">
                <a:latin typeface="Arial" charset="0"/>
              </a:rPr>
              <a:t>level</a:t>
            </a:r>
            <a:r>
              <a:rPr lang="fr-FR" baseline="0" dirty="0" smtClean="0">
                <a:latin typeface="Arial" charset="0"/>
              </a:rPr>
              <a:t> of </a:t>
            </a:r>
            <a:r>
              <a:rPr lang="fr-FR" baseline="0" dirty="0" err="1" smtClean="0">
                <a:latin typeface="Arial" charset="0"/>
              </a:rPr>
              <a:t>knowledge</a:t>
            </a:r>
            <a:r>
              <a:rPr lang="fr-FR" baseline="0" dirty="0" smtClean="0">
                <a:latin typeface="Arial" charset="0"/>
              </a:rPr>
              <a:t> of BS.</a:t>
            </a:r>
          </a:p>
          <a:p>
            <a:pPr marL="228600" indent="-228600" eaLnBrk="1" hangingPunct="1">
              <a:buFont typeface="+mj-lt"/>
              <a:buAutoNum type="arabicPeriod"/>
            </a:pPr>
            <a:r>
              <a:rPr lang="fr-FR" baseline="0" dirty="0" smtClean="0">
                <a:latin typeface="Arial" charset="0"/>
              </a:rPr>
              <a:t>Will </a:t>
            </a:r>
            <a:r>
              <a:rPr lang="fr-FR" baseline="0" dirty="0" err="1" smtClean="0">
                <a:latin typeface="Arial" charset="0"/>
              </a:rPr>
              <a:t>explain</a:t>
            </a:r>
            <a:r>
              <a:rPr lang="fr-FR" baseline="0" dirty="0" smtClean="0">
                <a:latin typeface="Arial" charset="0"/>
              </a:rPr>
              <a:t> the BS </a:t>
            </a:r>
            <a:r>
              <a:rPr lang="fr-FR" baseline="0" dirty="0" err="1" smtClean="0">
                <a:latin typeface="Arial" charset="0"/>
              </a:rPr>
              <a:t>like</a:t>
            </a:r>
            <a:r>
              <a:rPr lang="fr-FR" baseline="0" dirty="0" smtClean="0">
                <a:latin typeface="Arial" charset="0"/>
              </a:rPr>
              <a:t> I </a:t>
            </a:r>
            <a:r>
              <a:rPr lang="fr-FR" baseline="0" dirty="0" err="1" smtClean="0">
                <a:latin typeface="Arial" charset="0"/>
              </a:rPr>
              <a:t>knew</a:t>
            </a:r>
            <a:r>
              <a:rPr lang="fr-FR" baseline="0" dirty="0" smtClean="0">
                <a:latin typeface="Arial" charset="0"/>
              </a:rPr>
              <a:t> </a:t>
            </a:r>
            <a:r>
              <a:rPr lang="fr-FR" baseline="0" dirty="0" err="1" smtClean="0">
                <a:latin typeface="Arial" charset="0"/>
              </a:rPr>
              <a:t>it</a:t>
            </a:r>
            <a:r>
              <a:rPr lang="fr-FR" baseline="0" dirty="0" smtClean="0">
                <a:latin typeface="Arial" charset="0"/>
              </a:rPr>
              <a:t>, and </a:t>
            </a:r>
            <a:r>
              <a:rPr lang="fr-FR" baseline="0" dirty="0" err="1" smtClean="0">
                <a:latin typeface="Arial" charset="0"/>
              </a:rPr>
              <a:t>many</a:t>
            </a:r>
            <a:r>
              <a:rPr lang="fr-FR" baseline="0" dirty="0" smtClean="0">
                <a:latin typeface="Arial" charset="0"/>
              </a:rPr>
              <a:t> of </a:t>
            </a:r>
            <a:r>
              <a:rPr lang="fr-FR" baseline="0" dirty="0" err="1" smtClean="0">
                <a:latin typeface="Arial" charset="0"/>
              </a:rPr>
              <a:t>you</a:t>
            </a:r>
            <a:r>
              <a:rPr lang="fr-FR" baseline="0" dirty="0" smtClean="0">
                <a:latin typeface="Arial" charset="0"/>
              </a:rPr>
              <a:t>, and </a:t>
            </a:r>
            <a:r>
              <a:rPr lang="fr-FR" baseline="0" dirty="0" err="1" smtClean="0">
                <a:latin typeface="Arial" charset="0"/>
              </a:rPr>
              <a:t>then</a:t>
            </a:r>
            <a:r>
              <a:rPr lang="fr-FR" baseline="0" dirty="0" smtClean="0">
                <a:latin typeface="Arial" charset="0"/>
              </a:rPr>
              <a:t> the changes.</a:t>
            </a:r>
            <a:endParaRPr lang="fr-FR" dirty="0" smtClean="0">
              <a:latin typeface="Arial" charset="0"/>
            </a:endParaRPr>
          </a:p>
        </p:txBody>
      </p:sp>
    </p:spTree>
    <p:extLst>
      <p:ext uri="{BB962C8B-B14F-4D97-AF65-F5344CB8AC3E}">
        <p14:creationId xmlns:p14="http://schemas.microsoft.com/office/powerpoint/2010/main" val="37444885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Back to our good old Logical framework! General &amp; Specific Objective.</a:t>
            </a:r>
          </a:p>
          <a:p>
            <a:endParaRPr lang="en-IE" dirty="0" smtClean="0"/>
          </a:p>
          <a:p>
            <a:r>
              <a:rPr lang="en-IE" dirty="0" smtClean="0"/>
              <a:t>GGDC and SBC = Global Budget Support</a:t>
            </a:r>
          </a:p>
          <a:p>
            <a:r>
              <a:rPr lang="en-IE" dirty="0" smtClean="0"/>
              <a:t>SRC</a:t>
            </a:r>
            <a:r>
              <a:rPr lang="en-IE" baseline="0" dirty="0" smtClean="0"/>
              <a:t> = Sector Budget Support</a:t>
            </a:r>
            <a:endParaRPr lang="en-IE" dirty="0"/>
          </a:p>
        </p:txBody>
      </p:sp>
      <p:sp>
        <p:nvSpPr>
          <p:cNvPr id="4" name="Slide Number Placeholder 3"/>
          <p:cNvSpPr>
            <a:spLocks noGrp="1"/>
          </p:cNvSpPr>
          <p:nvPr>
            <p:ph type="sldNum" sz="quarter" idx="10"/>
          </p:nvPr>
        </p:nvSpPr>
        <p:spPr/>
        <p:txBody>
          <a:bodyPr/>
          <a:lstStyle/>
          <a:p>
            <a:fld id="{093C3834-4CEA-4AEB-A0D1-95781DECA0BC}" type="slidenum">
              <a:rPr lang="en-IE" smtClean="0"/>
              <a:t>12</a:t>
            </a:fld>
            <a:endParaRPr lang="en-IE"/>
          </a:p>
        </p:txBody>
      </p:sp>
    </p:spTree>
    <p:extLst>
      <p:ext uri="{BB962C8B-B14F-4D97-AF65-F5344CB8AC3E}">
        <p14:creationId xmlns:p14="http://schemas.microsoft.com/office/powerpoint/2010/main" val="14965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This concept</a:t>
            </a:r>
            <a:r>
              <a:rPr lang="en-IE" baseline="0" dirty="0" smtClean="0"/>
              <a:t> is introduced to take into account the lessons from the Arab Spring and critics from MS.</a:t>
            </a:r>
          </a:p>
          <a:p>
            <a:r>
              <a:rPr lang="en-IE" baseline="0" dirty="0" smtClean="0"/>
              <a:t>HR: Human Rights</a:t>
            </a:r>
          </a:p>
          <a:p>
            <a:pPr marL="0" marR="0" indent="0" algn="l" defTabSz="914400" rtl="0" eaLnBrk="1" fontAlgn="auto" latinLnBrk="0" hangingPunct="1">
              <a:lnSpc>
                <a:spcPct val="100000"/>
              </a:lnSpc>
              <a:spcBef>
                <a:spcPts val="0"/>
              </a:spcBef>
              <a:spcAft>
                <a:spcPts val="0"/>
              </a:spcAft>
              <a:buClrTx/>
              <a:buSzTx/>
              <a:buFontTx/>
              <a:buNone/>
              <a:tabLst/>
              <a:defRPr/>
            </a:pPr>
            <a:r>
              <a:rPr lang="en-IE" sz="1200" dirty="0" smtClean="0"/>
              <a:t>In addition to the primary objective of poverty reduction, there is the general EU commitment and adherence to the fundamental values of human rights, democracy and rule of law, </a:t>
            </a:r>
            <a:r>
              <a:rPr lang="en-IE" sz="1200" u="sng" dirty="0" smtClean="0"/>
              <a:t>which are essential elements of all the EU's partnerships </a:t>
            </a:r>
            <a:r>
              <a:rPr lang="en-IE" sz="1200" dirty="0" smtClean="0"/>
              <a:t>and cooperation agreements with third countries</a:t>
            </a:r>
          </a:p>
          <a:p>
            <a:pPr marL="360000" indent="0">
              <a:buNone/>
            </a:pPr>
            <a:r>
              <a:rPr lang="en-IE" sz="1200" dirty="0" smtClean="0"/>
              <a:t>The GGDC is an instrument to support broad reforms that lead to poverty reduction, improved governance, while signalling a mutual and shared commitment to universal fundamental values</a:t>
            </a:r>
          </a:p>
          <a:p>
            <a:r>
              <a:rPr lang="en-IE" sz="1200" kern="1200" dirty="0" smtClean="0">
                <a:solidFill>
                  <a:schemeClr val="tx1"/>
                </a:solidFill>
                <a:effectLst/>
                <a:latin typeface="+mn-lt"/>
                <a:ea typeface="+mn-ea"/>
                <a:cs typeface="+mn-cs"/>
              </a:rPr>
              <a:t>There must be a stronger link between the budget support we provide and the fundamental values.</a:t>
            </a:r>
          </a:p>
          <a:p>
            <a:r>
              <a:rPr lang="en-IE" sz="1200" kern="1200" dirty="0" smtClean="0">
                <a:solidFill>
                  <a:schemeClr val="tx1"/>
                </a:solidFill>
                <a:effectLst/>
                <a:latin typeface="+mn-lt"/>
                <a:ea typeface="+mn-ea"/>
                <a:cs typeface="+mn-cs"/>
              </a:rPr>
              <a:t>An assessment of Fundamental Values has to be done for the GGDC. The assessment will be a pre-condition. </a:t>
            </a:r>
          </a:p>
          <a:p>
            <a:r>
              <a:rPr lang="en-IE" sz="1200" kern="1200" dirty="0" smtClean="0">
                <a:solidFill>
                  <a:schemeClr val="tx1"/>
                </a:solidFill>
                <a:effectLst/>
                <a:latin typeface="+mn-lt"/>
                <a:ea typeface="+mn-ea"/>
                <a:cs typeface="+mn-cs"/>
              </a:rPr>
              <a:t>BSSC: Budget Support Steering Committee, chair by the DG, </a:t>
            </a:r>
          </a:p>
          <a:p>
            <a:endParaRPr lang="en-IE" sz="1200" kern="1200" dirty="0" smtClean="0">
              <a:solidFill>
                <a:schemeClr val="tx1"/>
              </a:solidFill>
              <a:effectLst/>
              <a:latin typeface="+mn-lt"/>
              <a:ea typeface="+mn-ea"/>
              <a:cs typeface="+mn-cs"/>
            </a:endParaRPr>
          </a:p>
          <a:p>
            <a:pPr marL="360000" indent="0">
              <a:buNone/>
            </a:pPr>
            <a:endParaRPr lang="en-IE" sz="1200" dirty="0" smtClean="0"/>
          </a:p>
          <a:p>
            <a:pPr marL="0" indent="0">
              <a:buNone/>
            </a:pPr>
            <a:endParaRPr lang="en-IE" dirty="0" smtClean="0"/>
          </a:p>
          <a:p>
            <a:endParaRPr lang="en-IE" dirty="0"/>
          </a:p>
        </p:txBody>
      </p:sp>
      <p:sp>
        <p:nvSpPr>
          <p:cNvPr id="4" name="Slide Number Placeholder 3"/>
          <p:cNvSpPr>
            <a:spLocks noGrp="1"/>
          </p:cNvSpPr>
          <p:nvPr>
            <p:ph type="sldNum" sz="quarter" idx="10"/>
          </p:nvPr>
        </p:nvSpPr>
        <p:spPr/>
        <p:txBody>
          <a:bodyPr/>
          <a:lstStyle/>
          <a:p>
            <a:fld id="{093C3834-4CEA-4AEB-A0D1-95781DECA0BC}" type="slidenum">
              <a:rPr lang="en-IE" smtClean="0"/>
              <a:t>13</a:t>
            </a:fld>
            <a:endParaRPr lang="en-IE"/>
          </a:p>
        </p:txBody>
      </p:sp>
    </p:spTree>
    <p:extLst>
      <p:ext uri="{BB962C8B-B14F-4D97-AF65-F5344CB8AC3E}">
        <p14:creationId xmlns:p14="http://schemas.microsoft.com/office/powerpoint/2010/main" val="7414344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dirty="0" smtClean="0"/>
              <a:t>So,</a:t>
            </a:r>
            <a:r>
              <a:rPr lang="en-IE" baseline="0" dirty="0" smtClean="0"/>
              <a:t> decision for BS (as for project) is still made at delegations and payment for BS operations (contrary to project) is decided at headquarters. So much for </a:t>
            </a:r>
            <a:r>
              <a:rPr lang="en-IE" baseline="0" dirty="0" err="1" smtClean="0"/>
              <a:t>deconcentration</a:t>
            </a:r>
            <a:r>
              <a:rPr lang="en-I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IE" dirty="0" smtClean="0"/>
              <a:t>Basically the big change in the management of BS is the creation of the BSSC, chaired by DG! And it has to assess payment file. Don’t expect speediness,</a:t>
            </a:r>
            <a:r>
              <a:rPr lang="en-IE" baseline="0" dirty="0" smtClean="0"/>
              <a:t> which is very important in the partner country budget process. </a:t>
            </a:r>
            <a:endParaRPr lang="en-IE"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I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IE" baseline="0" dirty="0" smtClean="0"/>
              <a:t>For  the delegation, you still have to do the work. But a big part of BS is done by your macro economist. And that is where Regional Hubs comes into play</a:t>
            </a:r>
          </a:p>
          <a:p>
            <a:pPr marL="0" marR="0" indent="0" algn="l" defTabSz="914400" rtl="0" eaLnBrk="1" fontAlgn="auto" latinLnBrk="0" hangingPunct="1">
              <a:lnSpc>
                <a:spcPct val="100000"/>
              </a:lnSpc>
              <a:spcBef>
                <a:spcPts val="0"/>
              </a:spcBef>
              <a:spcAft>
                <a:spcPts val="0"/>
              </a:spcAft>
              <a:buClrTx/>
              <a:buSzTx/>
              <a:buFontTx/>
              <a:buNone/>
              <a:tabLst/>
              <a:defRPr/>
            </a:pPr>
            <a:r>
              <a:rPr lang="en-IE" baseline="0" dirty="0" smtClean="0"/>
              <a:t>I was lucky in Bolivia to have a top class Bolivian Macro economist, but it is not the case in every delegation, so some delegations were contracting the service of analysis (although it has to be a delegation task), and one of my colleague </a:t>
            </a:r>
            <a:r>
              <a:rPr lang="en-IE" baseline="0" dirty="0" err="1" smtClean="0"/>
              <a:t>HoC</a:t>
            </a:r>
            <a:r>
              <a:rPr lang="en-IE" baseline="0" dirty="0" smtClean="0"/>
              <a:t> was drafting himself the macro and PFM report, but I am an agronomist and not an economic specialist!</a:t>
            </a:r>
            <a:endParaRPr lang="en-IE" dirty="0" smtClean="0"/>
          </a:p>
          <a:p>
            <a:endParaRPr lang="en-IE" dirty="0" smtClean="0"/>
          </a:p>
        </p:txBody>
      </p:sp>
      <p:sp>
        <p:nvSpPr>
          <p:cNvPr id="4" name="Slide Number Placeholder 3"/>
          <p:cNvSpPr>
            <a:spLocks noGrp="1"/>
          </p:cNvSpPr>
          <p:nvPr>
            <p:ph type="sldNum" sz="quarter" idx="10"/>
          </p:nvPr>
        </p:nvSpPr>
        <p:spPr/>
        <p:txBody>
          <a:bodyPr/>
          <a:lstStyle/>
          <a:p>
            <a:fld id="{093C3834-4CEA-4AEB-A0D1-95781DECA0BC}" type="slidenum">
              <a:rPr lang="en-IE" smtClean="0"/>
              <a:t>14</a:t>
            </a:fld>
            <a:endParaRPr lang="en-IE"/>
          </a:p>
        </p:txBody>
      </p:sp>
    </p:spTree>
    <p:extLst>
      <p:ext uri="{BB962C8B-B14F-4D97-AF65-F5344CB8AC3E}">
        <p14:creationId xmlns:p14="http://schemas.microsoft.com/office/powerpoint/2010/main" val="33330733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Point that</a:t>
            </a:r>
            <a:r>
              <a:rPr lang="en-IE" baseline="0" dirty="0" smtClean="0"/>
              <a:t> </a:t>
            </a:r>
            <a:r>
              <a:rPr lang="en-IE" baseline="0" dirty="0" err="1" smtClean="0"/>
              <a:t>diferentiate</a:t>
            </a:r>
            <a:r>
              <a:rPr lang="en-IE" baseline="0" dirty="0" smtClean="0"/>
              <a:t>:</a:t>
            </a:r>
          </a:p>
          <a:p>
            <a:pPr marL="228600" indent="-228600">
              <a:buAutoNum type="arabicParenR"/>
            </a:pPr>
            <a:r>
              <a:rPr lang="en-IE" baseline="0" dirty="0" smtClean="0"/>
              <a:t>Domestic revenue</a:t>
            </a:r>
          </a:p>
          <a:p>
            <a:pPr marL="228600" indent="-228600">
              <a:buAutoNum type="arabicParenR"/>
            </a:pPr>
            <a:r>
              <a:rPr lang="en-IE" baseline="0" dirty="0" smtClean="0"/>
              <a:t>Baseline for PFM (before just a positive dynamic in implementing PEFA, but no baseline)- fight against corruption</a:t>
            </a:r>
          </a:p>
          <a:p>
            <a:pPr marL="228600" indent="-228600">
              <a:buAutoNum type="arabicParenR"/>
            </a:pPr>
            <a:r>
              <a:rPr lang="en-IE" baseline="0" dirty="0" smtClean="0"/>
              <a:t>point of Agenda for Change</a:t>
            </a:r>
          </a:p>
          <a:p>
            <a:pPr marL="228600" indent="-228600">
              <a:buAutoNum type="arabicParenR"/>
            </a:pPr>
            <a:r>
              <a:rPr lang="en-IE" baseline="0" dirty="0" smtClean="0"/>
              <a:t>The new point: in Bolivia, the budget and its follow up is on the Ministry of Finance website. The entry point for transparency to be defined, and then improvement</a:t>
            </a:r>
            <a:endParaRPr lang="en-IE" dirty="0"/>
          </a:p>
        </p:txBody>
      </p:sp>
      <p:sp>
        <p:nvSpPr>
          <p:cNvPr id="4" name="Slide Number Placeholder 3"/>
          <p:cNvSpPr>
            <a:spLocks noGrp="1"/>
          </p:cNvSpPr>
          <p:nvPr>
            <p:ph type="sldNum" sz="quarter" idx="10"/>
          </p:nvPr>
        </p:nvSpPr>
        <p:spPr/>
        <p:txBody>
          <a:bodyPr/>
          <a:lstStyle/>
          <a:p>
            <a:fld id="{093C3834-4CEA-4AEB-A0D1-95781DECA0BC}" type="slidenum">
              <a:rPr lang="en-IE" smtClean="0"/>
              <a:t>16</a:t>
            </a:fld>
            <a:endParaRPr lang="en-IE"/>
          </a:p>
        </p:txBody>
      </p:sp>
    </p:spTree>
    <p:extLst>
      <p:ext uri="{BB962C8B-B14F-4D97-AF65-F5344CB8AC3E}">
        <p14:creationId xmlns:p14="http://schemas.microsoft.com/office/powerpoint/2010/main" val="24324293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IE" dirty="0" smtClean="0"/>
              <a:t>It is a work in progress, we are at the beginning of its elaboration</a:t>
            </a:r>
            <a:endParaRPr lang="en-IE" dirty="0"/>
          </a:p>
        </p:txBody>
      </p:sp>
      <p:sp>
        <p:nvSpPr>
          <p:cNvPr id="4" name="Slide Number Placeholder 3"/>
          <p:cNvSpPr>
            <a:spLocks noGrp="1"/>
          </p:cNvSpPr>
          <p:nvPr>
            <p:ph type="sldNum" sz="quarter" idx="10"/>
          </p:nvPr>
        </p:nvSpPr>
        <p:spPr/>
        <p:txBody>
          <a:bodyPr/>
          <a:lstStyle/>
          <a:p>
            <a:fld id="{093C3834-4CEA-4AEB-A0D1-95781DECA0BC}" type="slidenum">
              <a:rPr lang="en-IE" smtClean="0"/>
              <a:t>18</a:t>
            </a:fld>
            <a:endParaRPr lang="en-IE"/>
          </a:p>
        </p:txBody>
      </p:sp>
    </p:spTree>
    <p:extLst>
      <p:ext uri="{BB962C8B-B14F-4D97-AF65-F5344CB8AC3E}">
        <p14:creationId xmlns:p14="http://schemas.microsoft.com/office/powerpoint/2010/main" val="31235367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kern="1200" dirty="0" smtClean="0">
                <a:solidFill>
                  <a:schemeClr val="tx1"/>
                </a:solidFill>
                <a:effectLst/>
                <a:latin typeface="+mn-lt"/>
                <a:ea typeface="+mn-ea"/>
                <a:cs typeface="+mn-cs"/>
              </a:rPr>
              <a:t>However a balance needs to be struck between creating incentives and avoiding excessive unpredictability or volatility in disbursements, particularly in more aid dependent contexts</a:t>
            </a:r>
          </a:p>
          <a:p>
            <a:r>
              <a:rPr lang="en-IE" sz="1200" kern="1200" dirty="0" smtClean="0">
                <a:solidFill>
                  <a:schemeClr val="tx1"/>
                </a:solidFill>
                <a:effectLst/>
                <a:latin typeface="+mn-lt"/>
                <a:ea typeface="+mn-ea"/>
                <a:cs typeface="+mn-cs"/>
              </a:rPr>
              <a:t>Indicators:</a:t>
            </a:r>
          </a:p>
          <a:p>
            <a:r>
              <a:rPr lang="en-IE" sz="1200" kern="1200" dirty="0" smtClean="0">
                <a:solidFill>
                  <a:schemeClr val="tx1"/>
                </a:solidFill>
                <a:effectLst/>
                <a:latin typeface="+mn-lt"/>
                <a:ea typeface="+mn-ea"/>
                <a:cs typeface="+mn-cs"/>
              </a:rPr>
              <a:t>Selected (max 8) in agreement with the authorities and in coordination with others budget support partners, from the indicators of the Performance Assessment Framework (PAF) of the public policy.</a:t>
            </a:r>
          </a:p>
          <a:p>
            <a:endParaRPr lang="en-IE" sz="1200" kern="1200" dirty="0" smtClean="0">
              <a:solidFill>
                <a:schemeClr val="tx1"/>
              </a:solidFill>
              <a:effectLst/>
              <a:latin typeface="+mn-lt"/>
              <a:ea typeface="+mn-ea"/>
              <a:cs typeface="+mn-cs"/>
            </a:endParaRPr>
          </a:p>
          <a:p>
            <a:r>
              <a:rPr lang="en-IE" sz="1200" kern="1200" dirty="0" smtClean="0">
                <a:solidFill>
                  <a:schemeClr val="tx1"/>
                </a:solidFill>
                <a:effectLst/>
                <a:latin typeface="+mn-lt"/>
                <a:ea typeface="+mn-ea"/>
                <a:cs typeface="+mn-cs"/>
              </a:rPr>
              <a:t>The PAF has to be elaborated for the AF, and is an</a:t>
            </a:r>
            <a:r>
              <a:rPr lang="en-IE" sz="1200" kern="1200" baseline="0" dirty="0" smtClean="0">
                <a:solidFill>
                  <a:schemeClr val="tx1"/>
                </a:solidFill>
                <a:effectLst/>
                <a:latin typeface="+mn-lt"/>
                <a:ea typeface="+mn-ea"/>
                <a:cs typeface="+mn-cs"/>
              </a:rPr>
              <a:t> annex of the BS proposal.</a:t>
            </a:r>
            <a:endParaRPr lang="en-IE" dirty="0"/>
          </a:p>
        </p:txBody>
      </p:sp>
      <p:sp>
        <p:nvSpPr>
          <p:cNvPr id="4" name="Slide Number Placeholder 3"/>
          <p:cNvSpPr>
            <a:spLocks noGrp="1"/>
          </p:cNvSpPr>
          <p:nvPr>
            <p:ph type="sldNum" sz="quarter" idx="10"/>
          </p:nvPr>
        </p:nvSpPr>
        <p:spPr/>
        <p:txBody>
          <a:bodyPr/>
          <a:lstStyle/>
          <a:p>
            <a:fld id="{093C3834-4CEA-4AEB-A0D1-95781DECA0BC}" type="slidenum">
              <a:rPr lang="en-IE" smtClean="0"/>
              <a:t>20</a:t>
            </a:fld>
            <a:endParaRPr lang="en-IE"/>
          </a:p>
        </p:txBody>
      </p:sp>
    </p:spTree>
    <p:extLst>
      <p:ext uri="{BB962C8B-B14F-4D97-AF65-F5344CB8AC3E}">
        <p14:creationId xmlns:p14="http://schemas.microsoft.com/office/powerpoint/2010/main" val="36064885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This an obvious element.</a:t>
            </a:r>
          </a:p>
          <a:p>
            <a:endParaRPr lang="en-IE" dirty="0" smtClean="0"/>
          </a:p>
          <a:p>
            <a:r>
              <a:rPr lang="en-IE" dirty="0" smtClean="0"/>
              <a:t>Example Paraguay: No taxes on income.</a:t>
            </a:r>
            <a:endParaRPr lang="en-IE" dirty="0"/>
          </a:p>
        </p:txBody>
      </p:sp>
      <p:sp>
        <p:nvSpPr>
          <p:cNvPr id="4" name="Slide Number Placeholder 3"/>
          <p:cNvSpPr>
            <a:spLocks noGrp="1"/>
          </p:cNvSpPr>
          <p:nvPr>
            <p:ph type="sldNum" sz="quarter" idx="10"/>
          </p:nvPr>
        </p:nvSpPr>
        <p:spPr/>
        <p:txBody>
          <a:bodyPr/>
          <a:lstStyle/>
          <a:p>
            <a:fld id="{093C3834-4CEA-4AEB-A0D1-95781DECA0BC}" type="slidenum">
              <a:rPr lang="en-IE" smtClean="0"/>
              <a:t>21</a:t>
            </a:fld>
            <a:endParaRPr lang="en-IE"/>
          </a:p>
        </p:txBody>
      </p:sp>
    </p:spTree>
    <p:extLst>
      <p:ext uri="{BB962C8B-B14F-4D97-AF65-F5344CB8AC3E}">
        <p14:creationId xmlns:p14="http://schemas.microsoft.com/office/powerpoint/2010/main" val="24545780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So, you will</a:t>
            </a:r>
            <a:r>
              <a:rPr lang="en-IE" baseline="0" dirty="0" smtClean="0"/>
              <a:t> have to study this aspect, and check if the institution/ministry you want to work with is equipped to detect and fight </a:t>
            </a:r>
            <a:r>
              <a:rPr lang="en-IE" baseline="0" dirty="0" err="1" smtClean="0"/>
              <a:t>coruption</a:t>
            </a:r>
            <a:r>
              <a:rPr lang="en-IE" baseline="0" dirty="0" smtClean="0"/>
              <a:t>. Evaluate their procedure.</a:t>
            </a:r>
            <a:endParaRPr lang="en-IE" dirty="0" smtClean="0"/>
          </a:p>
          <a:p>
            <a:endParaRPr lang="en-IE" dirty="0" smtClean="0"/>
          </a:p>
        </p:txBody>
      </p:sp>
      <p:sp>
        <p:nvSpPr>
          <p:cNvPr id="4" name="Slide Number Placeholder 3"/>
          <p:cNvSpPr>
            <a:spLocks noGrp="1"/>
          </p:cNvSpPr>
          <p:nvPr>
            <p:ph type="sldNum" sz="quarter" idx="10"/>
          </p:nvPr>
        </p:nvSpPr>
        <p:spPr/>
        <p:txBody>
          <a:bodyPr/>
          <a:lstStyle/>
          <a:p>
            <a:fld id="{093C3834-4CEA-4AEB-A0D1-95781DECA0BC}" type="slidenum">
              <a:rPr lang="en-IE" smtClean="0"/>
              <a:t>23</a:t>
            </a:fld>
            <a:endParaRPr lang="en-IE"/>
          </a:p>
        </p:txBody>
      </p:sp>
    </p:spTree>
    <p:extLst>
      <p:ext uri="{BB962C8B-B14F-4D97-AF65-F5344CB8AC3E}">
        <p14:creationId xmlns:p14="http://schemas.microsoft.com/office/powerpoint/2010/main" val="21284755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Elaborate complementary programs for Capacity</a:t>
            </a:r>
            <a:r>
              <a:rPr lang="en-IE" baseline="0" dirty="0" smtClean="0"/>
              <a:t> Development, through TA, workshops,….</a:t>
            </a:r>
            <a:endParaRPr lang="en-IE" dirty="0"/>
          </a:p>
        </p:txBody>
      </p:sp>
      <p:sp>
        <p:nvSpPr>
          <p:cNvPr id="4" name="Slide Number Placeholder 3"/>
          <p:cNvSpPr>
            <a:spLocks noGrp="1"/>
          </p:cNvSpPr>
          <p:nvPr>
            <p:ph type="sldNum" sz="quarter" idx="10"/>
          </p:nvPr>
        </p:nvSpPr>
        <p:spPr/>
        <p:txBody>
          <a:bodyPr/>
          <a:lstStyle/>
          <a:p>
            <a:fld id="{093C3834-4CEA-4AEB-A0D1-95781DECA0BC}" type="slidenum">
              <a:rPr lang="en-IE" smtClean="0"/>
              <a:t>24</a:t>
            </a:fld>
            <a:endParaRPr lang="en-IE"/>
          </a:p>
        </p:txBody>
      </p:sp>
    </p:spTree>
    <p:extLst>
      <p:ext uri="{BB962C8B-B14F-4D97-AF65-F5344CB8AC3E}">
        <p14:creationId xmlns:p14="http://schemas.microsoft.com/office/powerpoint/2010/main" val="17895856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093C3834-4CEA-4AEB-A0D1-95781DECA0BC}" type="slidenum">
              <a:rPr lang="en-IE" smtClean="0"/>
              <a:t>26</a:t>
            </a:fld>
            <a:endParaRPr lang="en-IE"/>
          </a:p>
        </p:txBody>
      </p:sp>
    </p:spTree>
    <p:extLst>
      <p:ext uri="{BB962C8B-B14F-4D97-AF65-F5344CB8AC3E}">
        <p14:creationId xmlns:p14="http://schemas.microsoft.com/office/powerpoint/2010/main" val="3284372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4ACDF52D-F485-4478-859C-8D7B29DF6D64}" type="slidenum">
              <a:rPr lang="en-GB">
                <a:solidFill>
                  <a:prstClr val="black"/>
                </a:solidFill>
                <a:latin typeface="Arial" charset="0"/>
              </a:rPr>
              <a:pPr eaLnBrk="1" hangingPunct="1"/>
              <a:t>2</a:t>
            </a:fld>
            <a:endParaRPr lang="en-GB">
              <a:solidFill>
                <a:prstClr val="black"/>
              </a:solidFill>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buFont typeface="+mj-lt"/>
              <a:buAutoNum type="arabicPeriod"/>
            </a:pPr>
            <a:r>
              <a:rPr lang="fr-FR" dirty="0" err="1" smtClean="0">
                <a:latin typeface="Arial" charset="0"/>
              </a:rPr>
              <a:t>After</a:t>
            </a:r>
            <a:r>
              <a:rPr lang="fr-FR" dirty="0" smtClean="0">
                <a:latin typeface="Arial" charset="0"/>
              </a:rPr>
              <a:t> 50 </a:t>
            </a:r>
            <a:r>
              <a:rPr lang="fr-FR" dirty="0" err="1" smtClean="0">
                <a:latin typeface="Arial" charset="0"/>
              </a:rPr>
              <a:t>years</a:t>
            </a:r>
            <a:r>
              <a:rPr lang="fr-FR" dirty="0" smtClean="0">
                <a:latin typeface="Arial" charset="0"/>
              </a:rPr>
              <a:t> of </a:t>
            </a:r>
            <a:r>
              <a:rPr lang="fr-FR" dirty="0" err="1" smtClean="0">
                <a:latin typeface="Arial" charset="0"/>
              </a:rPr>
              <a:t>project</a:t>
            </a:r>
            <a:r>
              <a:rPr lang="fr-FR" dirty="0" smtClean="0">
                <a:latin typeface="Arial" charset="0"/>
              </a:rPr>
              <a:t>, </a:t>
            </a:r>
            <a:r>
              <a:rPr lang="fr-FR" dirty="0" err="1" smtClean="0">
                <a:latin typeface="Arial" charset="0"/>
              </a:rPr>
              <a:t>without</a:t>
            </a:r>
            <a:r>
              <a:rPr lang="fr-FR" dirty="0" smtClean="0">
                <a:latin typeface="Arial" charset="0"/>
              </a:rPr>
              <a:t> real change in the </a:t>
            </a:r>
            <a:r>
              <a:rPr lang="fr-FR" dirty="0" err="1" smtClean="0">
                <a:latin typeface="Arial" charset="0"/>
              </a:rPr>
              <a:t>dynamics</a:t>
            </a:r>
            <a:r>
              <a:rPr lang="fr-FR" dirty="0" smtClean="0">
                <a:latin typeface="Arial" charset="0"/>
              </a:rPr>
              <a:t> of </a:t>
            </a:r>
            <a:r>
              <a:rPr lang="fr-FR" dirty="0" err="1" smtClean="0">
                <a:latin typeface="Arial" charset="0"/>
              </a:rPr>
              <a:t>development</a:t>
            </a:r>
            <a:r>
              <a:rPr lang="fr-FR" dirty="0" smtClean="0">
                <a:latin typeface="Arial" charset="0"/>
              </a:rPr>
              <a:t>,</a:t>
            </a:r>
            <a:r>
              <a:rPr lang="fr-FR" baseline="0" dirty="0" smtClean="0">
                <a:latin typeface="Arial" charset="0"/>
              </a:rPr>
              <a:t> </a:t>
            </a:r>
            <a:r>
              <a:rPr lang="fr-FR" dirty="0" err="1" smtClean="0">
                <a:latin typeface="Arial" charset="0"/>
              </a:rPr>
              <a:t>we</a:t>
            </a:r>
            <a:r>
              <a:rPr lang="fr-FR" dirty="0" smtClean="0">
                <a:latin typeface="Arial" charset="0"/>
              </a:rPr>
              <a:t> have to </a:t>
            </a:r>
            <a:r>
              <a:rPr lang="fr-FR" dirty="0" err="1" smtClean="0">
                <a:latin typeface="Arial" charset="0"/>
              </a:rPr>
              <a:t>try</a:t>
            </a:r>
            <a:r>
              <a:rPr lang="fr-FR" dirty="0" smtClean="0">
                <a:latin typeface="Arial" charset="0"/>
              </a:rPr>
              <a:t> </a:t>
            </a:r>
            <a:r>
              <a:rPr lang="fr-FR" dirty="0" err="1" smtClean="0">
                <a:latin typeface="Arial" charset="0"/>
              </a:rPr>
              <a:t>something</a:t>
            </a:r>
            <a:r>
              <a:rPr lang="fr-FR" dirty="0" smtClean="0">
                <a:latin typeface="Arial" charset="0"/>
              </a:rPr>
              <a:t> </a:t>
            </a:r>
            <a:r>
              <a:rPr lang="fr-FR" dirty="0" err="1" smtClean="0">
                <a:latin typeface="Arial" charset="0"/>
              </a:rPr>
              <a:t>else</a:t>
            </a:r>
            <a:endParaRPr lang="fr-FR" dirty="0" smtClean="0">
              <a:latin typeface="Arial" charset="0"/>
            </a:endParaRPr>
          </a:p>
          <a:p>
            <a:pPr marL="228600" indent="-228600" eaLnBrk="1" hangingPunct="1">
              <a:buFont typeface="+mj-lt"/>
              <a:buAutoNum type="arabicPeriod"/>
            </a:pPr>
            <a:r>
              <a:rPr lang="fr-FR" dirty="0" smtClean="0">
                <a:latin typeface="Arial" charset="0"/>
              </a:rPr>
              <a:t>Agreement on the </a:t>
            </a:r>
            <a:r>
              <a:rPr lang="fr-FR" dirty="0" err="1" smtClean="0">
                <a:latin typeface="Arial" charset="0"/>
              </a:rPr>
              <a:t>most</a:t>
            </a:r>
            <a:r>
              <a:rPr lang="fr-FR" dirty="0" smtClean="0">
                <a:latin typeface="Arial" charset="0"/>
              </a:rPr>
              <a:t> important factor </a:t>
            </a:r>
            <a:r>
              <a:rPr lang="fr-FR" dirty="0" err="1" smtClean="0">
                <a:latin typeface="Arial" charset="0"/>
              </a:rPr>
              <a:t>is</a:t>
            </a:r>
            <a:r>
              <a:rPr lang="fr-FR" dirty="0" smtClean="0">
                <a:latin typeface="Arial" charset="0"/>
              </a:rPr>
              <a:t> the appropriation</a:t>
            </a:r>
            <a:r>
              <a:rPr lang="fr-FR" baseline="0" dirty="0" smtClean="0">
                <a:latin typeface="Arial" charset="0"/>
              </a:rPr>
              <a:t> of </a:t>
            </a:r>
            <a:r>
              <a:rPr lang="fr-FR" baseline="0" dirty="0" err="1" smtClean="0">
                <a:latin typeface="Arial" charset="0"/>
              </a:rPr>
              <a:t>Aid</a:t>
            </a:r>
            <a:r>
              <a:rPr lang="fr-FR" baseline="0" dirty="0" smtClean="0">
                <a:latin typeface="Arial" charset="0"/>
              </a:rPr>
              <a:t> by </a:t>
            </a:r>
            <a:r>
              <a:rPr lang="fr-FR" baseline="0" dirty="0" err="1" smtClean="0">
                <a:latin typeface="Arial" charset="0"/>
              </a:rPr>
              <a:t>partner</a:t>
            </a:r>
            <a:r>
              <a:rPr lang="fr-FR" baseline="0" dirty="0" smtClean="0">
                <a:latin typeface="Arial" charset="0"/>
              </a:rPr>
              <a:t> country</a:t>
            </a:r>
          </a:p>
          <a:p>
            <a:pPr marL="228600" indent="-228600" eaLnBrk="1" hangingPunct="1">
              <a:buFont typeface="+mj-lt"/>
              <a:buAutoNum type="arabicPeriod"/>
            </a:pPr>
            <a:r>
              <a:rPr lang="fr-FR" baseline="0" dirty="0" smtClean="0">
                <a:latin typeface="Arial" charset="0"/>
              </a:rPr>
              <a:t>One </a:t>
            </a:r>
            <a:r>
              <a:rPr lang="fr-FR" baseline="0" dirty="0" err="1" smtClean="0">
                <a:latin typeface="Arial" charset="0"/>
              </a:rPr>
              <a:t>element</a:t>
            </a:r>
            <a:r>
              <a:rPr lang="fr-FR" baseline="0" dirty="0" smtClean="0">
                <a:latin typeface="Arial" charset="0"/>
              </a:rPr>
              <a:t> to </a:t>
            </a:r>
            <a:r>
              <a:rPr lang="fr-FR" baseline="0" dirty="0" err="1" smtClean="0">
                <a:latin typeface="Arial" charset="0"/>
              </a:rPr>
              <a:t>answer</a:t>
            </a:r>
            <a:r>
              <a:rPr lang="fr-FR" baseline="0" dirty="0" smtClean="0">
                <a:latin typeface="Arial" charset="0"/>
              </a:rPr>
              <a:t> the </a:t>
            </a:r>
            <a:r>
              <a:rPr lang="fr-FR" baseline="0" dirty="0" err="1" smtClean="0">
                <a:latin typeface="Arial" charset="0"/>
              </a:rPr>
              <a:t>pledge</a:t>
            </a:r>
            <a:r>
              <a:rPr lang="fr-FR" baseline="0" dirty="0" smtClean="0">
                <a:latin typeface="Arial" charset="0"/>
              </a:rPr>
              <a:t> of </a:t>
            </a:r>
            <a:r>
              <a:rPr lang="fr-FR" baseline="0" dirty="0" err="1" smtClean="0">
                <a:latin typeface="Arial" charset="0"/>
              </a:rPr>
              <a:t>these</a:t>
            </a:r>
            <a:r>
              <a:rPr lang="fr-FR" baseline="0" dirty="0" smtClean="0">
                <a:latin typeface="Arial" charset="0"/>
              </a:rPr>
              <a:t> </a:t>
            </a:r>
            <a:r>
              <a:rPr lang="fr-FR" baseline="0" dirty="0" err="1" smtClean="0">
                <a:latin typeface="Arial" charset="0"/>
              </a:rPr>
              <a:t>conference</a:t>
            </a:r>
            <a:r>
              <a:rPr lang="fr-FR" baseline="0" dirty="0" smtClean="0">
                <a:latin typeface="Arial" charset="0"/>
              </a:rPr>
              <a:t> </a:t>
            </a:r>
            <a:r>
              <a:rPr lang="fr-FR" baseline="0" dirty="0" err="1" smtClean="0">
                <a:latin typeface="Arial" charset="0"/>
              </a:rPr>
              <a:t>is</a:t>
            </a:r>
            <a:r>
              <a:rPr lang="fr-FR" baseline="0" dirty="0" smtClean="0">
                <a:latin typeface="Arial" charset="0"/>
              </a:rPr>
              <a:t> Budget Support</a:t>
            </a:r>
            <a:endParaRPr lang="fr-FR" dirty="0" smtClean="0">
              <a:latin typeface="Arial" charset="0"/>
            </a:endParaRPr>
          </a:p>
        </p:txBody>
      </p:sp>
    </p:spTree>
    <p:extLst>
      <p:ext uri="{BB962C8B-B14F-4D97-AF65-F5344CB8AC3E}">
        <p14:creationId xmlns:p14="http://schemas.microsoft.com/office/powerpoint/2010/main" val="5675683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3C3834-4CEA-4AEB-A0D1-95781DECA0BC}" type="slidenum">
              <a:rPr lang="en-IE" smtClean="0"/>
              <a:t>29</a:t>
            </a:fld>
            <a:endParaRPr lang="en-IE"/>
          </a:p>
        </p:txBody>
      </p:sp>
    </p:spTree>
    <p:extLst>
      <p:ext uri="{BB962C8B-B14F-4D97-AF65-F5344CB8AC3E}">
        <p14:creationId xmlns:p14="http://schemas.microsoft.com/office/powerpoint/2010/main" val="38686715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Natural </a:t>
            </a:r>
            <a:r>
              <a:rPr lang="en-IE" dirty="0" err="1" smtClean="0"/>
              <a:t>Ressources</a:t>
            </a:r>
            <a:r>
              <a:rPr lang="en-IE" dirty="0" smtClean="0"/>
              <a:t>: High reliance </a:t>
            </a:r>
            <a:r>
              <a:rPr lang="en-IE" dirty="0" err="1" smtClean="0"/>
              <a:t>onabundant</a:t>
            </a:r>
            <a:r>
              <a:rPr lang="en-IE" dirty="0" smtClean="0"/>
              <a:t>, non-renewable</a:t>
            </a:r>
            <a:r>
              <a:rPr lang="en-IE" baseline="0" dirty="0" smtClean="0"/>
              <a:t> linked with high level of export may not result in good economic performance</a:t>
            </a:r>
            <a:endParaRPr lang="en-IE" dirty="0"/>
          </a:p>
        </p:txBody>
      </p:sp>
      <p:sp>
        <p:nvSpPr>
          <p:cNvPr id="4" name="Slide Number Placeholder 3"/>
          <p:cNvSpPr>
            <a:spLocks noGrp="1"/>
          </p:cNvSpPr>
          <p:nvPr>
            <p:ph type="sldNum" sz="quarter" idx="10"/>
          </p:nvPr>
        </p:nvSpPr>
        <p:spPr/>
        <p:txBody>
          <a:bodyPr/>
          <a:lstStyle/>
          <a:p>
            <a:fld id="{093C3834-4CEA-4AEB-A0D1-95781DECA0BC}" type="slidenum">
              <a:rPr lang="en-IE" smtClean="0"/>
              <a:t>31</a:t>
            </a:fld>
            <a:endParaRPr lang="en-IE"/>
          </a:p>
        </p:txBody>
      </p:sp>
    </p:spTree>
    <p:extLst>
      <p:ext uri="{BB962C8B-B14F-4D97-AF65-F5344CB8AC3E}">
        <p14:creationId xmlns:p14="http://schemas.microsoft.com/office/powerpoint/2010/main" val="6852167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IE" dirty="0" smtClean="0"/>
              <a:t>SRC; SIDS are often characterized by one dominant</a:t>
            </a:r>
            <a:r>
              <a:rPr lang="en-IE" baseline="0" dirty="0" smtClean="0"/>
              <a:t> sector</a:t>
            </a:r>
          </a:p>
          <a:p>
            <a:pPr marL="171450" indent="-171450">
              <a:buFont typeface="Arial" pitchFamily="34" charset="0"/>
              <a:buChar char="•"/>
            </a:pPr>
            <a:r>
              <a:rPr lang="en-IE" baseline="0" dirty="0" err="1" smtClean="0"/>
              <a:t>Preferance</a:t>
            </a:r>
            <a:r>
              <a:rPr lang="en-IE" baseline="0" dirty="0" smtClean="0"/>
              <a:t> for fixed tranche only, with specific focus in the assessment of general conditions. Most SIDS do not have the capacity as </a:t>
            </a:r>
            <a:r>
              <a:rPr lang="en-IE" baseline="0" dirty="0" err="1" smtClean="0"/>
              <a:t>wel</a:t>
            </a:r>
            <a:r>
              <a:rPr lang="en-IE" baseline="0" dirty="0" smtClean="0"/>
              <a:t> as the institutional and administrative framework to monitor performance</a:t>
            </a:r>
          </a:p>
          <a:p>
            <a:pPr marL="171450" indent="-171450">
              <a:buFont typeface="Arial" pitchFamily="34" charset="0"/>
              <a:buChar char="•"/>
            </a:pPr>
            <a:r>
              <a:rPr lang="en-IE" baseline="0" dirty="0" smtClean="0"/>
              <a:t>In many SIDS, frequent political dialogue not possible</a:t>
            </a:r>
          </a:p>
          <a:p>
            <a:endParaRPr lang="en-IE" dirty="0"/>
          </a:p>
        </p:txBody>
      </p:sp>
      <p:sp>
        <p:nvSpPr>
          <p:cNvPr id="4" name="Slide Number Placeholder 3"/>
          <p:cNvSpPr>
            <a:spLocks noGrp="1"/>
          </p:cNvSpPr>
          <p:nvPr>
            <p:ph type="sldNum" sz="quarter" idx="10"/>
          </p:nvPr>
        </p:nvSpPr>
        <p:spPr/>
        <p:txBody>
          <a:bodyPr/>
          <a:lstStyle/>
          <a:p>
            <a:fld id="{093C3834-4CEA-4AEB-A0D1-95781DECA0BC}" type="slidenum">
              <a:rPr lang="en-IE" smtClean="0"/>
              <a:t>32</a:t>
            </a:fld>
            <a:endParaRPr lang="en-IE"/>
          </a:p>
        </p:txBody>
      </p:sp>
    </p:spTree>
    <p:extLst>
      <p:ext uri="{BB962C8B-B14F-4D97-AF65-F5344CB8AC3E}">
        <p14:creationId xmlns:p14="http://schemas.microsoft.com/office/powerpoint/2010/main" val="15364874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093C3834-4CEA-4AEB-A0D1-95781DECA0BC}" type="slidenum">
              <a:rPr lang="en-IE" smtClean="0"/>
              <a:t>3</a:t>
            </a:fld>
            <a:endParaRPr lang="en-IE"/>
          </a:p>
        </p:txBody>
      </p:sp>
    </p:spTree>
    <p:extLst>
      <p:ext uri="{BB962C8B-B14F-4D97-AF65-F5344CB8AC3E}">
        <p14:creationId xmlns:p14="http://schemas.microsoft.com/office/powerpoint/2010/main" val="18112378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3 areas (Pre-conditions)</a:t>
            </a:r>
          </a:p>
          <a:p>
            <a:pPr marL="171450" indent="-171450">
              <a:buFont typeface="Arial" pitchFamily="34" charset="0"/>
              <a:buChar char="•"/>
            </a:pPr>
            <a:r>
              <a:rPr lang="en-IE" dirty="0" smtClean="0"/>
              <a:t>PFM: To trust that the money is going where it is meant to go</a:t>
            </a:r>
          </a:p>
          <a:p>
            <a:pPr marL="171450" indent="-171450">
              <a:buFont typeface="Arial" pitchFamily="34" charset="0"/>
              <a:buChar char="•"/>
            </a:pPr>
            <a:r>
              <a:rPr lang="en-IE" dirty="0" smtClean="0"/>
              <a:t>Macroeconomic: That the money of the BS is not going to be used on debt interest payment</a:t>
            </a:r>
          </a:p>
          <a:p>
            <a:pPr marL="171450" indent="-171450">
              <a:buFont typeface="Arial" pitchFamily="34" charset="0"/>
              <a:buChar char="•"/>
            </a:pPr>
            <a:r>
              <a:rPr lang="en-IE" dirty="0" smtClean="0"/>
              <a:t>Sector Policy: To ensure that the partner country knows what they want</a:t>
            </a:r>
          </a:p>
          <a:p>
            <a:r>
              <a:rPr lang="en-IE" dirty="0" smtClean="0"/>
              <a:t>4 areas (conditions, but can be implemented during</a:t>
            </a:r>
            <a:r>
              <a:rPr lang="en-IE" baseline="0" dirty="0" smtClean="0"/>
              <a:t> implementation)</a:t>
            </a:r>
          </a:p>
          <a:p>
            <a:r>
              <a:rPr lang="en-IE" baseline="0" dirty="0" smtClean="0"/>
              <a:t>MTEF: ensure that BS is additional and not </a:t>
            </a:r>
            <a:r>
              <a:rPr lang="en-IE" u="sng" baseline="0" dirty="0" smtClean="0"/>
              <a:t>SUBTITUTION</a:t>
            </a:r>
          </a:p>
          <a:p>
            <a:r>
              <a:rPr lang="en-IE" u="none" baseline="0" dirty="0" smtClean="0"/>
              <a:t>Sector and donor coordination: policy dialogue</a:t>
            </a:r>
          </a:p>
          <a:p>
            <a:r>
              <a:rPr lang="en-IE" u="none" baseline="0" dirty="0" smtClean="0"/>
              <a:t>Institutional setting and existing capacities: Ensure that they are able to implement what they want to implement</a:t>
            </a:r>
          </a:p>
          <a:p>
            <a:r>
              <a:rPr lang="en-IE" u="none" baseline="0" dirty="0" smtClean="0"/>
              <a:t>Performance monitoring: Ensure that the Partner country is actually doing what they want to do.</a:t>
            </a:r>
            <a:endParaRPr lang="en-IE" u="none" dirty="0" smtClean="0"/>
          </a:p>
          <a:p>
            <a:endParaRPr lang="en-IE" dirty="0"/>
          </a:p>
        </p:txBody>
      </p:sp>
      <p:sp>
        <p:nvSpPr>
          <p:cNvPr id="4" name="Slide Number Placeholder 3"/>
          <p:cNvSpPr>
            <a:spLocks noGrp="1"/>
          </p:cNvSpPr>
          <p:nvPr>
            <p:ph type="sldNum" sz="quarter" idx="10"/>
          </p:nvPr>
        </p:nvSpPr>
        <p:spPr/>
        <p:txBody>
          <a:bodyPr/>
          <a:lstStyle/>
          <a:p>
            <a:fld id="{093C3834-4CEA-4AEB-A0D1-95781DECA0BC}" type="slidenum">
              <a:rPr lang="en-IE" smtClean="0"/>
              <a:t>5</a:t>
            </a:fld>
            <a:endParaRPr lang="en-IE"/>
          </a:p>
        </p:txBody>
      </p:sp>
    </p:spTree>
    <p:extLst>
      <p:ext uri="{BB962C8B-B14F-4D97-AF65-F5344CB8AC3E}">
        <p14:creationId xmlns:p14="http://schemas.microsoft.com/office/powerpoint/2010/main" val="1813239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IE" dirty="0" smtClean="0"/>
              <a:t>Tunisia was the model pupil for Budget Support, receiving lots of praise. And we saw what happen</a:t>
            </a:r>
            <a:r>
              <a:rPr lang="en-IE" baseline="0" dirty="0" smtClean="0"/>
              <a:t> with the </a:t>
            </a:r>
            <a:r>
              <a:rPr lang="en-IE" baseline="0" dirty="0" err="1" smtClean="0"/>
              <a:t>arab</a:t>
            </a:r>
            <a:r>
              <a:rPr lang="en-IE" baseline="0" dirty="0" smtClean="0"/>
              <a:t> spring!</a:t>
            </a:r>
          </a:p>
          <a:p>
            <a:pPr marL="171450" indent="-171450">
              <a:buFont typeface="Arial" pitchFamily="34" charset="0"/>
              <a:buChar char="•"/>
            </a:pPr>
            <a:r>
              <a:rPr lang="en-IE" baseline="0" dirty="0" err="1" smtClean="0"/>
              <a:t>Fungibility</a:t>
            </a:r>
            <a:r>
              <a:rPr lang="en-IE" baseline="0" dirty="0" smtClean="0"/>
              <a:t>: frustration that money could be used somewhere else, in propaganda, etc...</a:t>
            </a:r>
          </a:p>
          <a:p>
            <a:pPr marL="171450" indent="-171450">
              <a:buFont typeface="Arial" pitchFamily="34" charset="0"/>
              <a:buChar char="•"/>
            </a:pPr>
            <a:r>
              <a:rPr lang="en-IE" baseline="0" dirty="0" smtClean="0"/>
              <a:t>Frustration for visibility and waving flag!</a:t>
            </a:r>
          </a:p>
          <a:p>
            <a:pPr marL="171450" indent="-171450">
              <a:buFont typeface="Arial" pitchFamily="34" charset="0"/>
              <a:buChar char="•"/>
            </a:pPr>
            <a:endParaRPr lang="en-IE" baseline="0" dirty="0" smtClean="0"/>
          </a:p>
          <a:p>
            <a:pPr marL="171450" indent="-171450">
              <a:buFont typeface="Arial" pitchFamily="34" charset="0"/>
              <a:buChar char="•"/>
            </a:pPr>
            <a:r>
              <a:rPr lang="en-IE" baseline="0" dirty="0" smtClean="0"/>
              <a:t>GE – Budget Support has to be approved by German parliament, which wanted to see flag! </a:t>
            </a:r>
          </a:p>
          <a:p>
            <a:pPr marL="171450" indent="-171450">
              <a:buFont typeface="Arial" pitchFamily="34" charset="0"/>
              <a:buChar char="•"/>
            </a:pPr>
            <a:endParaRPr lang="en-IE" baseline="0" dirty="0" smtClean="0"/>
          </a:p>
          <a:p>
            <a:pPr marL="171450" indent="-171450">
              <a:buFont typeface="Arial" pitchFamily="34" charset="0"/>
              <a:buChar char="•"/>
            </a:pPr>
            <a:endParaRPr lang="en-IE" baseline="0" dirty="0" smtClean="0"/>
          </a:p>
        </p:txBody>
      </p:sp>
      <p:sp>
        <p:nvSpPr>
          <p:cNvPr id="4" name="Slide Number Placeholder 3"/>
          <p:cNvSpPr>
            <a:spLocks noGrp="1"/>
          </p:cNvSpPr>
          <p:nvPr>
            <p:ph type="sldNum" sz="quarter" idx="10"/>
          </p:nvPr>
        </p:nvSpPr>
        <p:spPr/>
        <p:txBody>
          <a:bodyPr/>
          <a:lstStyle/>
          <a:p>
            <a:fld id="{093C3834-4CEA-4AEB-A0D1-95781DECA0BC}" type="slidenum">
              <a:rPr lang="en-IE" smtClean="0"/>
              <a:t>6</a:t>
            </a:fld>
            <a:endParaRPr lang="en-IE"/>
          </a:p>
        </p:txBody>
      </p:sp>
    </p:spTree>
    <p:extLst>
      <p:ext uri="{BB962C8B-B14F-4D97-AF65-F5344CB8AC3E}">
        <p14:creationId xmlns:p14="http://schemas.microsoft.com/office/powerpoint/2010/main" val="3613347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093C3834-4CEA-4AEB-A0D1-95781DECA0BC}" type="slidenum">
              <a:rPr lang="en-IE" smtClean="0"/>
              <a:t>7</a:t>
            </a:fld>
            <a:endParaRPr lang="en-IE"/>
          </a:p>
        </p:txBody>
      </p:sp>
    </p:spTree>
    <p:extLst>
      <p:ext uri="{BB962C8B-B14F-4D97-AF65-F5344CB8AC3E}">
        <p14:creationId xmlns:p14="http://schemas.microsoft.com/office/powerpoint/2010/main" val="34719112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fr-FR" sz="2400" dirty="0" smtClean="0">
                <a:latin typeface="Times New Roman" pitchFamily="18" charset="0"/>
                <a:cs typeface="Times New Roman" pitchFamily="18" charset="0"/>
              </a:rPr>
              <a:t>Différenciation : arrêt de l’aide bilatérale avec presque toute l’Asie et l’Amérique latine </a:t>
            </a:r>
          </a:p>
          <a:p>
            <a:endParaRPr lang="en-IE" dirty="0" smtClean="0"/>
          </a:p>
          <a:p>
            <a:r>
              <a:rPr lang="en-IE" dirty="0" smtClean="0"/>
              <a:t>Can I be ironic? Common </a:t>
            </a:r>
            <a:r>
              <a:rPr lang="en-IE" dirty="0" err="1" smtClean="0"/>
              <a:t>programation</a:t>
            </a:r>
            <a:r>
              <a:rPr lang="en-IE" dirty="0" smtClean="0"/>
              <a:t>….</a:t>
            </a:r>
          </a:p>
          <a:p>
            <a:endParaRPr lang="en-IE" dirty="0" smtClean="0"/>
          </a:p>
          <a:p>
            <a:r>
              <a:rPr lang="en-IE" dirty="0" smtClean="0"/>
              <a:t>But you have the pamphlet of the </a:t>
            </a:r>
            <a:r>
              <a:rPr lang="en-IE" dirty="0" err="1" smtClean="0"/>
              <a:t>Afc</a:t>
            </a:r>
            <a:r>
              <a:rPr lang="en-IE" dirty="0" smtClean="0"/>
              <a:t>, so you can read it in details!</a:t>
            </a:r>
            <a:endParaRPr lang="en-IE" dirty="0"/>
          </a:p>
        </p:txBody>
      </p:sp>
      <p:sp>
        <p:nvSpPr>
          <p:cNvPr id="4" name="Slide Number Placeholder 3"/>
          <p:cNvSpPr>
            <a:spLocks noGrp="1"/>
          </p:cNvSpPr>
          <p:nvPr>
            <p:ph type="sldNum" sz="quarter" idx="10"/>
          </p:nvPr>
        </p:nvSpPr>
        <p:spPr/>
        <p:txBody>
          <a:bodyPr/>
          <a:lstStyle/>
          <a:p>
            <a:fld id="{093C3834-4CEA-4AEB-A0D1-95781DECA0BC}" type="slidenum">
              <a:rPr lang="en-IE" smtClean="0"/>
              <a:t>8</a:t>
            </a:fld>
            <a:endParaRPr lang="en-IE"/>
          </a:p>
        </p:txBody>
      </p:sp>
    </p:spTree>
    <p:extLst>
      <p:ext uri="{BB962C8B-B14F-4D97-AF65-F5344CB8AC3E}">
        <p14:creationId xmlns:p14="http://schemas.microsoft.com/office/powerpoint/2010/main" val="26414396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These 7 messages</a:t>
            </a:r>
            <a:r>
              <a:rPr lang="en-IE" baseline="0" dirty="0" smtClean="0"/>
              <a:t> will have to be reflected in the practical guidelines on the implementation of Budget Support.</a:t>
            </a:r>
            <a:endParaRPr lang="en-IE" dirty="0"/>
          </a:p>
        </p:txBody>
      </p:sp>
      <p:sp>
        <p:nvSpPr>
          <p:cNvPr id="4" name="Slide Number Placeholder 3"/>
          <p:cNvSpPr>
            <a:spLocks noGrp="1"/>
          </p:cNvSpPr>
          <p:nvPr>
            <p:ph type="sldNum" sz="quarter" idx="10"/>
          </p:nvPr>
        </p:nvSpPr>
        <p:spPr/>
        <p:txBody>
          <a:bodyPr/>
          <a:lstStyle/>
          <a:p>
            <a:fld id="{093C3834-4CEA-4AEB-A0D1-95781DECA0BC}" type="slidenum">
              <a:rPr lang="en-IE" smtClean="0"/>
              <a:t>9</a:t>
            </a:fld>
            <a:endParaRPr lang="en-IE"/>
          </a:p>
        </p:txBody>
      </p:sp>
    </p:spTree>
    <p:extLst>
      <p:ext uri="{BB962C8B-B14F-4D97-AF65-F5344CB8AC3E}">
        <p14:creationId xmlns:p14="http://schemas.microsoft.com/office/powerpoint/2010/main" val="13984269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093C3834-4CEA-4AEB-A0D1-95781DECA0BC}" type="slidenum">
              <a:rPr lang="en-IE" smtClean="0"/>
              <a:t>11</a:t>
            </a:fld>
            <a:endParaRPr lang="en-IE"/>
          </a:p>
        </p:txBody>
      </p:sp>
    </p:spTree>
    <p:extLst>
      <p:ext uri="{BB962C8B-B14F-4D97-AF65-F5344CB8AC3E}">
        <p14:creationId xmlns:p14="http://schemas.microsoft.com/office/powerpoint/2010/main" val="3872613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fontAlgn="base">
              <a:spcBef>
                <a:spcPct val="0"/>
              </a:spcBef>
              <a:spcAft>
                <a:spcPct val="0"/>
              </a:spcAft>
            </a:pPr>
            <a:endParaRPr lang="en-US">
              <a:solidFill>
                <a:srgbClr val="FFFFFF"/>
              </a:solidFill>
            </a:endParaRPr>
          </a:p>
        </p:txBody>
      </p:sp>
      <p:pic>
        <p:nvPicPr>
          <p:cNvPr id="5" name="Picture 6" descr="LOGO CE-EN-quadri.eps"/>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AD7C5284-5693-461F-86EA-57C0DFF3A8D0}"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3996822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FE7F772-4785-4AE0-8BDC-BDCBD1D9EE8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255543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15113" y="1339850"/>
            <a:ext cx="2071687" cy="4681538"/>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395288" y="1339850"/>
            <a:ext cx="6067425" cy="4681538"/>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60699D1-06FC-47C2-8C63-36419FCC47B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6355256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395288" y="1339850"/>
            <a:ext cx="8229600" cy="936625"/>
          </a:xfrm>
        </p:spPr>
        <p:txBody>
          <a:bodyPr/>
          <a:lstStyle/>
          <a:p>
            <a:r>
              <a:rPr lang="fr-FR" smtClean="0"/>
              <a:t>Cliquez pour modifier le style du titre</a:t>
            </a:r>
            <a:endParaRPr lang="fr-FR"/>
          </a:p>
        </p:txBody>
      </p:sp>
      <p:sp>
        <p:nvSpPr>
          <p:cNvPr id="3" name="Espace réservé du tableau 2"/>
          <p:cNvSpPr>
            <a:spLocks noGrp="1"/>
          </p:cNvSpPr>
          <p:nvPr>
            <p:ph type="tbl" idx="1"/>
          </p:nvPr>
        </p:nvSpPr>
        <p:spPr>
          <a:xfrm>
            <a:off x="457200" y="2492375"/>
            <a:ext cx="8229600" cy="3529013"/>
          </a:xfrm>
        </p:spPr>
        <p:txBody>
          <a:bodyPr/>
          <a:lstStyle/>
          <a:p>
            <a:pPr lvl="0"/>
            <a:endParaRPr lang="fr-FR"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5F9A7E1-F215-4AAD-93D4-9897F94BE00F}"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1201152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fontAlgn="base">
              <a:spcBef>
                <a:spcPct val="0"/>
              </a:spcBef>
              <a:spcAft>
                <a:spcPct val="0"/>
              </a:spcAft>
            </a:pPr>
            <a:endParaRPr lang="en-US">
              <a:solidFill>
                <a:srgbClr val="FFFFFF"/>
              </a:solidFill>
            </a:endParaRPr>
          </a:p>
        </p:txBody>
      </p:sp>
      <p:pic>
        <p:nvPicPr>
          <p:cNvPr id="5" name="Picture 6" descr="LOGO CE-EN-quadri.eps"/>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AD7C5284-5693-461F-86EA-57C0DFF3A8D0}"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28197219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5128315-079E-4942-BAAC-E0DD03AB8F7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4110631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F1CA697-8A6F-4EEE-BA9A-CFF5A70341C0}"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9037554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03A3139-F1D0-4472-8CF6-986311E003A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7708103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B538C171-CDB5-45D3-90A0-51740A79770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3659208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2FDC162-13C3-4123-A715-FF482A9FF08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2415813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FC9F5B7F-6D84-4380-8771-B35C935BFD3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011127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5128315-079E-4942-BAAC-E0DD03AB8F7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8342218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C0E400-5CA0-44E5-8678-9F6C64BAFFF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4672243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C542149-460D-4209-B203-C21DB375BAC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0305341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FE7F772-4785-4AE0-8BDC-BDCBD1D9EE8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87421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15113" y="1339850"/>
            <a:ext cx="2071687" cy="4681538"/>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395288" y="1339850"/>
            <a:ext cx="6067425" cy="4681538"/>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60699D1-06FC-47C2-8C63-36419FCC47B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8761801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395288" y="1339850"/>
            <a:ext cx="8229600" cy="936625"/>
          </a:xfrm>
        </p:spPr>
        <p:txBody>
          <a:bodyPr/>
          <a:lstStyle/>
          <a:p>
            <a:r>
              <a:rPr lang="fr-FR" smtClean="0"/>
              <a:t>Cliquez pour modifier le style du titre</a:t>
            </a:r>
            <a:endParaRPr lang="fr-FR"/>
          </a:p>
        </p:txBody>
      </p:sp>
      <p:sp>
        <p:nvSpPr>
          <p:cNvPr id="3" name="Espace réservé du tableau 2"/>
          <p:cNvSpPr>
            <a:spLocks noGrp="1"/>
          </p:cNvSpPr>
          <p:nvPr>
            <p:ph type="tbl" idx="1"/>
          </p:nvPr>
        </p:nvSpPr>
        <p:spPr>
          <a:xfrm>
            <a:off x="457200" y="2492375"/>
            <a:ext cx="8229600" cy="3529013"/>
          </a:xfrm>
        </p:spPr>
        <p:txBody>
          <a:bodyPr/>
          <a:lstStyle/>
          <a:p>
            <a:pPr lvl="0"/>
            <a:endParaRPr lang="fr-FR"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5F9A7E1-F215-4AAD-93D4-9897F94BE00F}"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99124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F1CA697-8A6F-4EEE-BA9A-CFF5A70341C0}"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4670220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03A3139-F1D0-4472-8CF6-986311E003A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01549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B538C171-CDB5-45D3-90A0-51740A79770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530664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2FDC162-13C3-4123-A715-FF482A9FF08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230088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FC9F5B7F-6D84-4380-8771-B35C935BFD3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192509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C0E400-5CA0-44E5-8678-9F6C64BAFFF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597854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C542149-460D-4209-B203-C21DB375BAC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997980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2051"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fontAlgn="base">
              <a:spcBef>
                <a:spcPct val="0"/>
              </a:spcBef>
              <a:spcAft>
                <a:spcPct val="0"/>
              </a:spcAft>
              <a:defRPr/>
            </a:pPr>
            <a:fld id="{2190C3D3-EB95-4125-A7E4-D9E4E000F831}"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2057" name="Picture 17" descr="LOGO CE_Vertical_EN_NEG_quadri_HR"/>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83527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2051"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fontAlgn="base">
              <a:spcBef>
                <a:spcPct val="0"/>
              </a:spcBef>
              <a:spcAft>
                <a:spcPct val="0"/>
              </a:spcAft>
              <a:defRPr/>
            </a:pPr>
            <a:fld id="{2190C3D3-EB95-4125-A7E4-D9E4E000F831}"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2057" name="Picture 17" descr="LOGO CE_Vertical_EN_NEG_quadri_HR"/>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6133846"/>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4.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embeddings/Microsoft_Word_97_-_2003_Document1.doc"/></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hyperlink" Target="Annex%207a%20-%20Risk_Assessment_Templates%20-%20120914.xlsm" TargetMode="Externa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8"/>
          <p:cNvSpPr>
            <a:spLocks noGrp="1" noChangeArrowheads="1"/>
          </p:cNvSpPr>
          <p:nvPr>
            <p:ph type="sldNum" sz="quarter" idx="12"/>
          </p:nvPr>
        </p:nvSpPr>
        <p:spPr/>
        <p:txBody>
          <a:bodyPr/>
          <a:lstStyle/>
          <a:p>
            <a:pPr>
              <a:defRPr/>
            </a:pPr>
            <a:fld id="{8931785B-749C-483E-B588-4C44C1BBA207}" type="slidenum">
              <a:rPr lang="en-GB">
                <a:solidFill>
                  <a:srgbClr val="FFFFFF"/>
                </a:solidFill>
              </a:rPr>
              <a:pPr>
                <a:defRPr/>
              </a:pPr>
              <a:t>1</a:t>
            </a:fld>
            <a:endParaRPr lang="en-GB" dirty="0">
              <a:solidFill>
                <a:srgbClr val="FFFFFF"/>
              </a:solidFill>
            </a:endParaRPr>
          </a:p>
        </p:txBody>
      </p:sp>
      <p:sp>
        <p:nvSpPr>
          <p:cNvPr id="4099" name="Rectangle 5"/>
          <p:cNvSpPr>
            <a:spLocks noGrp="1" noChangeArrowheads="1"/>
          </p:cNvSpPr>
          <p:nvPr>
            <p:ph type="ctrTitle"/>
          </p:nvPr>
        </p:nvSpPr>
        <p:spPr>
          <a:xfrm>
            <a:off x="266700" y="2781300"/>
            <a:ext cx="8856663" cy="1727820"/>
          </a:xfrm>
        </p:spPr>
        <p:txBody>
          <a:bodyPr/>
          <a:lstStyle/>
          <a:p>
            <a:pPr indent="0" algn="ctr" eaLnBrk="1" hangingPunct="1"/>
            <a:r>
              <a:rPr lang="fr-FR" sz="4000" dirty="0" smtClean="0">
                <a:latin typeface="Times New Roman" pitchFamily="18" charset="0"/>
                <a:cs typeface="Times New Roman" pitchFamily="18" charset="0"/>
              </a:rPr>
              <a:t>Budget Support – New Guidelines</a:t>
            </a:r>
            <a:br>
              <a:rPr lang="fr-FR" sz="4000" dirty="0" smtClean="0">
                <a:latin typeface="Times New Roman" pitchFamily="18" charset="0"/>
                <a:cs typeface="Times New Roman" pitchFamily="18" charset="0"/>
              </a:rPr>
            </a:br>
            <a:r>
              <a:rPr lang="fr-FR" sz="4000" dirty="0">
                <a:latin typeface="Times New Roman" pitchFamily="18" charset="0"/>
                <a:cs typeface="Times New Roman" pitchFamily="18" charset="0"/>
              </a:rPr>
              <a:t/>
            </a:r>
            <a:br>
              <a:rPr lang="fr-FR" sz="4000" dirty="0">
                <a:latin typeface="Times New Roman" pitchFamily="18" charset="0"/>
                <a:cs typeface="Times New Roman" pitchFamily="18" charset="0"/>
              </a:rPr>
            </a:br>
            <a:r>
              <a:rPr lang="fr-FR" sz="2400" dirty="0" smtClean="0">
                <a:latin typeface="Times New Roman" pitchFamily="18" charset="0"/>
                <a:cs typeface="Times New Roman" pitchFamily="18" charset="0"/>
              </a:rPr>
              <a:t>Antoine </a:t>
            </a:r>
            <a:r>
              <a:rPr lang="fr-FR" sz="2400" dirty="0" err="1" smtClean="0">
                <a:latin typeface="Times New Roman" pitchFamily="18" charset="0"/>
                <a:cs typeface="Times New Roman" pitchFamily="18" charset="0"/>
              </a:rPr>
              <a:t>Saintraint</a:t>
            </a:r>
            <a:r>
              <a:rPr lang="fr-FR" sz="4000" dirty="0" smtClean="0">
                <a:latin typeface="Times New Roman" pitchFamily="18" charset="0"/>
                <a:cs typeface="Times New Roman" pitchFamily="18" charset="0"/>
              </a:rPr>
              <a:t/>
            </a:r>
            <a:br>
              <a:rPr lang="fr-FR" sz="4000" dirty="0" smtClean="0">
                <a:latin typeface="Times New Roman" pitchFamily="18" charset="0"/>
                <a:cs typeface="Times New Roman" pitchFamily="18" charset="0"/>
              </a:rPr>
            </a:br>
            <a:endParaRPr lang="fr-FR" sz="4000" dirty="0" smtClean="0">
              <a:latin typeface="Times New Roman" pitchFamily="18" charset="0"/>
              <a:cs typeface="Times New Roman" pitchFamily="18" charset="0"/>
            </a:endParaRPr>
          </a:p>
        </p:txBody>
      </p:sp>
      <p:sp>
        <p:nvSpPr>
          <p:cNvPr id="4100" name="Rectangle 6"/>
          <p:cNvSpPr>
            <a:spLocks noGrp="1" noChangeArrowheads="1"/>
          </p:cNvSpPr>
          <p:nvPr>
            <p:ph type="subTitle" idx="1"/>
          </p:nvPr>
        </p:nvSpPr>
        <p:spPr>
          <a:xfrm>
            <a:off x="611188" y="4941888"/>
            <a:ext cx="8532812" cy="1366837"/>
          </a:xfrm>
        </p:spPr>
        <p:txBody>
          <a:bodyPr/>
          <a:lstStyle/>
          <a:p>
            <a:pPr algn="ctr" eaLnBrk="1" hangingPunct="1">
              <a:lnSpc>
                <a:spcPct val="80000"/>
              </a:lnSpc>
            </a:pPr>
            <a:endParaRPr lang="fr-BE" sz="1400" dirty="0" smtClean="0"/>
          </a:p>
          <a:p>
            <a:pPr algn="ctr" eaLnBrk="1" hangingPunct="1">
              <a:lnSpc>
                <a:spcPct val="80000"/>
              </a:lnSpc>
            </a:pPr>
            <a:endParaRPr lang="fr-BE" sz="1400" dirty="0" smtClean="0"/>
          </a:p>
          <a:p>
            <a:pPr eaLnBrk="1" hangingPunct="1">
              <a:lnSpc>
                <a:spcPct val="80000"/>
              </a:lnSpc>
            </a:pPr>
            <a:endParaRPr lang="fr-FR" sz="1400" dirty="0" smtClean="0"/>
          </a:p>
          <a:p>
            <a:pPr algn="r" eaLnBrk="1" hangingPunct="1">
              <a:lnSpc>
                <a:spcPct val="80000"/>
              </a:lnSpc>
            </a:pPr>
            <a:r>
              <a:rPr lang="fr-FR" sz="1400" dirty="0" smtClean="0"/>
              <a:t>DG </a:t>
            </a:r>
            <a:r>
              <a:rPr lang="fr-FR" sz="1400" smtClean="0"/>
              <a:t>DEVCO C5</a:t>
            </a:r>
            <a:endParaRPr lang="fr-FR" sz="1400" dirty="0" smtClean="0"/>
          </a:p>
        </p:txBody>
      </p:sp>
    </p:spTree>
    <p:extLst>
      <p:ext uri="{BB962C8B-B14F-4D97-AF65-F5344CB8AC3E}">
        <p14:creationId xmlns:p14="http://schemas.microsoft.com/office/powerpoint/2010/main" val="11486161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smtClean="0"/>
              <a:t>What is budget support?</a:t>
            </a:r>
            <a:endParaRPr lang="en-IE" dirty="0"/>
          </a:p>
        </p:txBody>
      </p:sp>
      <p:sp>
        <p:nvSpPr>
          <p:cNvPr id="3" name="Content Placeholder 2"/>
          <p:cNvSpPr>
            <a:spLocks noGrp="1"/>
          </p:cNvSpPr>
          <p:nvPr>
            <p:ph idx="1"/>
          </p:nvPr>
        </p:nvSpPr>
        <p:spPr/>
        <p:txBody>
          <a:bodyPr/>
          <a:lstStyle/>
          <a:p>
            <a:pPr marL="0" indent="0" algn="ctr">
              <a:buNone/>
            </a:pPr>
            <a:r>
              <a:rPr lang="en-IE" dirty="0"/>
              <a:t>Budget support is an aid modality. It should not be seen as an end in itself, but as a means of delivering better aid and achieving sustainable development </a:t>
            </a:r>
            <a:r>
              <a:rPr lang="en-IE" dirty="0" smtClean="0"/>
              <a:t>results</a:t>
            </a:r>
          </a:p>
          <a:p>
            <a:pPr marL="0" indent="0">
              <a:buNone/>
            </a:pPr>
            <a:r>
              <a:rPr lang="en-IE" dirty="0" smtClean="0"/>
              <a:t>It involves:</a:t>
            </a:r>
          </a:p>
          <a:p>
            <a:pPr>
              <a:buClr>
                <a:schemeClr val="accent2"/>
              </a:buClr>
              <a:buFont typeface="Wingdings" pitchFamily="2" charset="2"/>
              <a:buChar char="Ø"/>
            </a:pPr>
            <a:r>
              <a:rPr lang="en-IE" dirty="0" smtClean="0"/>
              <a:t>Dialogue;</a:t>
            </a:r>
          </a:p>
          <a:p>
            <a:pPr>
              <a:buClr>
                <a:schemeClr val="accent2"/>
              </a:buClr>
              <a:buFont typeface="Wingdings" pitchFamily="2" charset="2"/>
              <a:buChar char="Ø"/>
            </a:pPr>
            <a:r>
              <a:rPr lang="en-IE" dirty="0" smtClean="0"/>
              <a:t>financial transfers;</a:t>
            </a:r>
          </a:p>
          <a:p>
            <a:pPr>
              <a:buClr>
                <a:schemeClr val="accent2"/>
              </a:buClr>
              <a:buFont typeface="Wingdings" pitchFamily="2" charset="2"/>
              <a:buChar char="Ø"/>
            </a:pPr>
            <a:r>
              <a:rPr lang="en-IE" dirty="0"/>
              <a:t>performance </a:t>
            </a:r>
            <a:r>
              <a:rPr lang="en-IE" dirty="0" smtClean="0"/>
              <a:t>assessment;</a:t>
            </a:r>
          </a:p>
          <a:p>
            <a:pPr>
              <a:buClr>
                <a:schemeClr val="accent2"/>
              </a:buClr>
              <a:buFont typeface="Wingdings" pitchFamily="2" charset="2"/>
              <a:buChar char="Ø"/>
            </a:pPr>
            <a:r>
              <a:rPr lang="en-IE" dirty="0" smtClean="0"/>
              <a:t>capacity development.</a:t>
            </a:r>
            <a:endParaRPr lang="en-IE"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10</a:t>
            </a:fld>
            <a:endParaRPr lang="en-GB">
              <a:solidFill>
                <a:srgbClr val="000000"/>
              </a:solidFill>
            </a:endParaRPr>
          </a:p>
        </p:txBody>
      </p:sp>
    </p:spTree>
    <p:extLst>
      <p:ext uri="{BB962C8B-B14F-4D97-AF65-F5344CB8AC3E}">
        <p14:creationId xmlns:p14="http://schemas.microsoft.com/office/powerpoint/2010/main" val="41453330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sz="2800" dirty="0"/>
              <a:t>Budget support </a:t>
            </a:r>
            <a:r>
              <a:rPr lang="en-IE" sz="2800" dirty="0" smtClean="0"/>
              <a:t>as </a:t>
            </a:r>
            <a:r>
              <a:rPr lang="en-IE" sz="2800" dirty="0"/>
              <a:t>a "vector of </a:t>
            </a:r>
            <a:r>
              <a:rPr lang="en-IE" sz="2800" dirty="0" smtClean="0"/>
              <a:t>change”</a:t>
            </a:r>
            <a:endParaRPr lang="en-IE" sz="2800" dirty="0"/>
          </a:p>
        </p:txBody>
      </p:sp>
      <p:sp>
        <p:nvSpPr>
          <p:cNvPr id="3" name="Content Placeholder 2"/>
          <p:cNvSpPr>
            <a:spLocks noGrp="1"/>
          </p:cNvSpPr>
          <p:nvPr>
            <p:ph idx="1"/>
          </p:nvPr>
        </p:nvSpPr>
        <p:spPr/>
        <p:txBody>
          <a:bodyPr/>
          <a:lstStyle/>
          <a:p>
            <a:pPr marL="0" indent="0">
              <a:buNone/>
            </a:pPr>
            <a:r>
              <a:rPr lang="en-IE" sz="1800" dirty="0"/>
              <a:t>Budget support is provided as a "vector of change" to address five key development challenges</a:t>
            </a:r>
            <a:r>
              <a:rPr lang="en-IE" sz="1800" dirty="0" smtClean="0"/>
              <a:t>:</a:t>
            </a:r>
          </a:p>
          <a:p>
            <a:pPr>
              <a:buClr>
                <a:schemeClr val="accent2"/>
              </a:buClr>
              <a:buFont typeface="Wingdings" pitchFamily="2" charset="2"/>
              <a:buChar char="Ø"/>
            </a:pPr>
            <a:r>
              <a:rPr lang="en-IE" sz="1800" dirty="0" smtClean="0"/>
              <a:t>Promoting </a:t>
            </a:r>
            <a:r>
              <a:rPr lang="en-IE" sz="1800" b="1" dirty="0"/>
              <a:t>human rights </a:t>
            </a:r>
            <a:r>
              <a:rPr lang="en-IE" sz="1800" dirty="0"/>
              <a:t>and democratic values;</a:t>
            </a:r>
          </a:p>
          <a:p>
            <a:pPr>
              <a:buClr>
                <a:schemeClr val="accent2"/>
              </a:buClr>
              <a:buFont typeface="Wingdings" pitchFamily="2" charset="2"/>
              <a:buChar char="Ø"/>
            </a:pPr>
            <a:r>
              <a:rPr lang="en-IE" sz="1800" dirty="0" smtClean="0"/>
              <a:t>Improving </a:t>
            </a:r>
            <a:r>
              <a:rPr lang="en-IE" sz="1800" b="1" dirty="0"/>
              <a:t>public financial management</a:t>
            </a:r>
            <a:r>
              <a:rPr lang="en-IE" sz="1800" dirty="0"/>
              <a:t>, macroeconomic stability, inclusive growth and the fight against corruption and fraud;</a:t>
            </a:r>
          </a:p>
          <a:p>
            <a:pPr>
              <a:buClr>
                <a:schemeClr val="accent2"/>
              </a:buClr>
              <a:buFont typeface="Wingdings" pitchFamily="2" charset="2"/>
              <a:buChar char="Ø"/>
            </a:pPr>
            <a:r>
              <a:rPr lang="en-IE" sz="1800" dirty="0" smtClean="0"/>
              <a:t>Promoting </a:t>
            </a:r>
            <a:r>
              <a:rPr lang="en-IE" sz="1800" b="1" dirty="0"/>
              <a:t>sector reforms </a:t>
            </a:r>
            <a:r>
              <a:rPr lang="en-IE" sz="1800" dirty="0"/>
              <a:t>and improving sector service delivery;</a:t>
            </a:r>
          </a:p>
          <a:p>
            <a:pPr>
              <a:buClr>
                <a:schemeClr val="accent2"/>
              </a:buClr>
              <a:buFont typeface="Wingdings" pitchFamily="2" charset="2"/>
              <a:buChar char="Ø"/>
            </a:pPr>
            <a:r>
              <a:rPr lang="en-IE" sz="1800" b="1" dirty="0" smtClean="0"/>
              <a:t>State </a:t>
            </a:r>
            <a:r>
              <a:rPr lang="en-IE" sz="1800" b="1" dirty="0"/>
              <a:t>building </a:t>
            </a:r>
            <a:r>
              <a:rPr lang="en-IE" sz="1800" dirty="0"/>
              <a:t>in fragile states, and addressing the specific development challenges of small island development states (SIDS) and overseas countries and territories (OCTs);</a:t>
            </a:r>
          </a:p>
          <a:p>
            <a:pPr>
              <a:buClr>
                <a:schemeClr val="accent2"/>
              </a:buClr>
              <a:buFont typeface="Wingdings" pitchFamily="2" charset="2"/>
              <a:buChar char="Ø"/>
            </a:pPr>
            <a:r>
              <a:rPr lang="en-IE" sz="1800" dirty="0" smtClean="0"/>
              <a:t>Improving </a:t>
            </a:r>
            <a:r>
              <a:rPr lang="en-IE" sz="1800" b="1" dirty="0"/>
              <a:t>domestic revenue </a:t>
            </a:r>
            <a:r>
              <a:rPr lang="en-IE" sz="1800" dirty="0"/>
              <a:t>mobilisation and reducing dependency on aid.</a:t>
            </a:r>
          </a:p>
          <a:p>
            <a:pPr marL="0" indent="0">
              <a:buNone/>
            </a:pPr>
            <a:endParaRPr lang="en-IE" sz="1800"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11</a:t>
            </a:fld>
            <a:endParaRPr lang="en-GB">
              <a:solidFill>
                <a:srgbClr val="000000"/>
              </a:solidFill>
            </a:endParaRPr>
          </a:p>
        </p:txBody>
      </p:sp>
    </p:spTree>
    <p:extLst>
      <p:ext uri="{BB962C8B-B14F-4D97-AF65-F5344CB8AC3E}">
        <p14:creationId xmlns:p14="http://schemas.microsoft.com/office/powerpoint/2010/main" val="9312038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0" dirty="0"/>
              <a:t>OBJECTIVES OF EU BUDGET SUPPORT</a:t>
            </a:r>
            <a:endParaRPr lang="en-IE" b="0" dirty="0"/>
          </a:p>
        </p:txBody>
      </p:sp>
      <p:sp>
        <p:nvSpPr>
          <p:cNvPr id="3" name="Content Placeholder 2"/>
          <p:cNvSpPr>
            <a:spLocks noGrp="1"/>
          </p:cNvSpPr>
          <p:nvPr>
            <p:ph idx="1"/>
          </p:nvPr>
        </p:nvSpPr>
        <p:spPr>
          <a:xfrm>
            <a:off x="251520" y="2204864"/>
            <a:ext cx="8712968" cy="3960440"/>
          </a:xfrm>
        </p:spPr>
        <p:txBody>
          <a:bodyPr/>
          <a:lstStyle/>
          <a:p>
            <a:pPr marL="0" indent="0">
              <a:buNone/>
            </a:pPr>
            <a:r>
              <a:rPr lang="en-IE" sz="1800" b="1" i="0" dirty="0"/>
              <a:t>General Objective: </a:t>
            </a:r>
            <a:r>
              <a:rPr lang="en-IE" sz="1800" dirty="0"/>
              <a:t>contribute to eradicate poverty, pursue sustainable economic growth and build and consolidate democracies</a:t>
            </a:r>
          </a:p>
          <a:p>
            <a:pPr marL="0" indent="0">
              <a:buNone/>
            </a:pPr>
            <a:r>
              <a:rPr lang="en-IE" sz="1800" b="1" i="0" dirty="0"/>
              <a:t>Specific Objective: </a:t>
            </a:r>
            <a:r>
              <a:rPr lang="en-IE" sz="1800" dirty="0"/>
              <a:t>a) Alignment with partner countries; b) Consistency with EU development policy </a:t>
            </a:r>
          </a:p>
          <a:p>
            <a:pPr marL="0" indent="0">
              <a:buNone/>
            </a:pPr>
            <a:r>
              <a:rPr lang="en-IE" sz="1800" dirty="0"/>
              <a:t>At this level, three different categories of BS, in order to respond better to the political, economic and social context of the partner country. </a:t>
            </a:r>
          </a:p>
          <a:p>
            <a:pPr>
              <a:buClr>
                <a:schemeClr val="accent2"/>
              </a:buClr>
              <a:buSzPct val="100000"/>
              <a:buFont typeface="Verdana" pitchFamily="34" charset="0"/>
              <a:buChar char="●"/>
            </a:pPr>
            <a:r>
              <a:rPr lang="en-IE" sz="1800" dirty="0" smtClean="0"/>
              <a:t>Good </a:t>
            </a:r>
            <a:r>
              <a:rPr lang="en-IE" sz="1800" dirty="0"/>
              <a:t>Governance and Development Contracts (</a:t>
            </a:r>
            <a:r>
              <a:rPr lang="en-IE" sz="1800" b="1" dirty="0"/>
              <a:t>GGDC</a:t>
            </a:r>
            <a:r>
              <a:rPr lang="en-IE" sz="1800" dirty="0"/>
              <a:t>) is provided when </a:t>
            </a:r>
            <a:r>
              <a:rPr lang="en-IE" sz="1800" dirty="0" smtClean="0"/>
              <a:t>aid </a:t>
            </a:r>
            <a:r>
              <a:rPr lang="en-IE" sz="1800" dirty="0"/>
              <a:t>will be spent pursuing the fundamental values.</a:t>
            </a:r>
          </a:p>
          <a:p>
            <a:pPr>
              <a:buClr>
                <a:schemeClr val="accent2"/>
              </a:buClr>
              <a:buSzPct val="100000"/>
              <a:buFont typeface="Verdana" pitchFamily="34" charset="0"/>
              <a:buChar char="●"/>
            </a:pPr>
            <a:r>
              <a:rPr lang="en-IE" sz="1800" dirty="0"/>
              <a:t>Sector Reform Contracts (</a:t>
            </a:r>
            <a:r>
              <a:rPr lang="en-IE" sz="1800" b="1" dirty="0"/>
              <a:t>SRC</a:t>
            </a:r>
            <a:r>
              <a:rPr lang="en-IE" sz="1800" dirty="0"/>
              <a:t>) will be used to provide sector budget support in order to address sector reforms and improve service delivery.</a:t>
            </a:r>
          </a:p>
          <a:p>
            <a:pPr>
              <a:buClr>
                <a:schemeClr val="accent2"/>
              </a:buClr>
              <a:buSzPct val="100000"/>
              <a:buFont typeface="Verdana" pitchFamily="34" charset="0"/>
              <a:buChar char="●"/>
            </a:pPr>
            <a:r>
              <a:rPr lang="en-IE" sz="1800" dirty="0"/>
              <a:t>State Building Contracts (</a:t>
            </a:r>
            <a:r>
              <a:rPr lang="en-IE" sz="1800" b="1" dirty="0"/>
              <a:t>SBC</a:t>
            </a:r>
            <a:r>
              <a:rPr lang="en-IE" sz="1800" dirty="0"/>
              <a:t>) are used to provide budget support in fragile situations.</a:t>
            </a:r>
          </a:p>
          <a:p>
            <a:pPr marL="0" indent="0">
              <a:buNone/>
            </a:pPr>
            <a:endParaRPr lang="en-IE"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12</a:t>
            </a:fld>
            <a:endParaRPr lang="en-GB">
              <a:solidFill>
                <a:srgbClr val="000000"/>
              </a:solidFill>
            </a:endParaRPr>
          </a:p>
        </p:txBody>
      </p:sp>
    </p:spTree>
    <p:extLst>
      <p:ext uri="{BB962C8B-B14F-4D97-AF65-F5344CB8AC3E}">
        <p14:creationId xmlns:p14="http://schemas.microsoft.com/office/powerpoint/2010/main" val="27828011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algn="ctr"/>
            <a:r>
              <a:rPr lang="en-IE" b="0" dirty="0" smtClean="0"/>
              <a:t>Fundamental values and Budget Support</a:t>
            </a:r>
            <a:endParaRPr lang="en-IE" b="0" dirty="0"/>
          </a:p>
        </p:txBody>
      </p:sp>
      <p:sp>
        <p:nvSpPr>
          <p:cNvPr id="3" name="Content Placeholder 2"/>
          <p:cNvSpPr>
            <a:spLocks noGrp="1"/>
          </p:cNvSpPr>
          <p:nvPr>
            <p:ph idx="1"/>
          </p:nvPr>
        </p:nvSpPr>
        <p:spPr/>
        <p:txBody>
          <a:bodyPr/>
          <a:lstStyle/>
          <a:p>
            <a:pPr marL="0" indent="0">
              <a:buNone/>
            </a:pPr>
            <a:r>
              <a:rPr lang="en-IE" dirty="0" smtClean="0"/>
              <a:t>EU want to eradicate poverty but as well promote the fundamental values (HR, democracy &amp; rule of law).</a:t>
            </a:r>
          </a:p>
          <a:p>
            <a:pPr marL="0" indent="0">
              <a:buNone/>
            </a:pPr>
            <a:r>
              <a:rPr lang="en-IE" dirty="0" smtClean="0"/>
              <a:t>For GGCD, the link between the modality and the fundamental value is a precondition.</a:t>
            </a:r>
          </a:p>
          <a:p>
            <a:pPr marL="0" indent="0">
              <a:buNone/>
            </a:pPr>
            <a:r>
              <a:rPr lang="en-IE" dirty="0" smtClean="0"/>
              <a:t>For SRC or SBC, in case of political risk (assessed at IF) the “balancing act” between the fundamental value and benefits from the modality will be done at BSSC level.</a:t>
            </a:r>
          </a:p>
          <a:p>
            <a:pPr marL="0" indent="0">
              <a:buNone/>
            </a:pPr>
            <a:r>
              <a:rPr lang="en-IE" dirty="0" smtClean="0"/>
              <a:t> </a:t>
            </a:r>
            <a:endParaRPr lang="en-IE"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13</a:t>
            </a:fld>
            <a:endParaRPr lang="en-GB">
              <a:solidFill>
                <a:srgbClr val="000000"/>
              </a:solidFill>
            </a:endParaRPr>
          </a:p>
        </p:txBody>
      </p:sp>
    </p:spTree>
    <p:extLst>
      <p:ext uri="{BB962C8B-B14F-4D97-AF65-F5344CB8AC3E}">
        <p14:creationId xmlns:p14="http://schemas.microsoft.com/office/powerpoint/2010/main" val="9737847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1"/>
            <a:ext cx="8229600" cy="504974"/>
          </a:xfrm>
        </p:spPr>
        <p:txBody>
          <a:bodyPr/>
          <a:lstStyle/>
          <a:p>
            <a:pPr algn="ctr"/>
            <a:r>
              <a:rPr lang="en-IE" dirty="0"/>
              <a:t>Management/Governance of </a:t>
            </a:r>
            <a:r>
              <a:rPr lang="en-IE" dirty="0" smtClean="0"/>
              <a:t>BS</a:t>
            </a:r>
            <a:endParaRPr lang="en-IE" dirty="0"/>
          </a:p>
        </p:txBody>
      </p:sp>
      <p:sp>
        <p:nvSpPr>
          <p:cNvPr id="3" name="Content Placeholder 2"/>
          <p:cNvSpPr>
            <a:spLocks noGrp="1"/>
          </p:cNvSpPr>
          <p:nvPr>
            <p:ph idx="1"/>
          </p:nvPr>
        </p:nvSpPr>
        <p:spPr>
          <a:xfrm>
            <a:off x="457200" y="1988841"/>
            <a:ext cx="8229600" cy="4032548"/>
          </a:xfrm>
        </p:spPr>
        <p:txBody>
          <a:bodyPr/>
          <a:lstStyle/>
          <a:p>
            <a:pPr marL="0" indent="0">
              <a:buNone/>
            </a:pPr>
            <a:r>
              <a:rPr lang="en-IE" sz="1800" b="1" dirty="0"/>
              <a:t>1) Headquarters: </a:t>
            </a:r>
          </a:p>
          <a:p>
            <a:pPr>
              <a:buClr>
                <a:schemeClr val="accent2"/>
              </a:buClr>
              <a:buFont typeface="Verdana" pitchFamily="34" charset="0"/>
              <a:buChar char="−"/>
            </a:pPr>
            <a:r>
              <a:rPr lang="en-IE" sz="1800" dirty="0" smtClean="0"/>
              <a:t>Geographic </a:t>
            </a:r>
            <a:r>
              <a:rPr lang="en-IE" sz="1800" dirty="0"/>
              <a:t>directors are directly responsible, in their role of Sub-Delegated Authorising Officer, for the management of all BS programmes in their region.</a:t>
            </a:r>
          </a:p>
          <a:p>
            <a:pPr>
              <a:buClr>
                <a:schemeClr val="accent2"/>
              </a:buClr>
              <a:buFont typeface="Verdana" pitchFamily="34" charset="0"/>
              <a:buChar char="−"/>
            </a:pPr>
            <a:r>
              <a:rPr lang="en-IE" sz="1800" dirty="0" smtClean="0"/>
              <a:t>No </a:t>
            </a:r>
            <a:r>
              <a:rPr lang="en-IE" sz="1800" dirty="0"/>
              <a:t>change in the financial circuit</a:t>
            </a:r>
          </a:p>
          <a:p>
            <a:pPr>
              <a:buClr>
                <a:schemeClr val="accent2"/>
              </a:buClr>
              <a:buFont typeface="Verdana" pitchFamily="34" charset="0"/>
              <a:buChar char="−"/>
            </a:pPr>
            <a:r>
              <a:rPr lang="en-IE" sz="1800" dirty="0" smtClean="0"/>
              <a:t>A </a:t>
            </a:r>
            <a:r>
              <a:rPr lang="en-IE" sz="1800" dirty="0"/>
              <a:t>Budget Support Steering Committee (BSSC) chaired by DEVCO DG, with representatives of </a:t>
            </a:r>
            <a:r>
              <a:rPr lang="en-IE" sz="1800" dirty="0" err="1"/>
              <a:t>Devco</a:t>
            </a:r>
            <a:r>
              <a:rPr lang="en-IE" sz="1800" dirty="0"/>
              <a:t>, EEAS and ECFIN at </a:t>
            </a:r>
            <a:r>
              <a:rPr lang="en-IE" sz="1800" dirty="0" smtClean="0"/>
              <a:t>director level. </a:t>
            </a:r>
            <a:r>
              <a:rPr lang="en-IE" sz="1800" dirty="0"/>
              <a:t>All GGDC and SBC to be approved as well as SRC with potential political risk or sensitivity, including disbursement files.</a:t>
            </a:r>
          </a:p>
          <a:p>
            <a:pPr marL="0" indent="0">
              <a:buNone/>
            </a:pPr>
            <a:r>
              <a:rPr lang="en-IE" sz="1800" b="1" dirty="0"/>
              <a:t>2) Delegation:</a:t>
            </a:r>
          </a:p>
          <a:p>
            <a:pPr marL="0" indent="0">
              <a:buNone/>
            </a:pPr>
            <a:r>
              <a:rPr lang="en-IE" sz="1800" dirty="0"/>
              <a:t>The </a:t>
            </a:r>
            <a:r>
              <a:rPr lang="en-IE" sz="1800" dirty="0" err="1" smtClean="0"/>
              <a:t>HoD</a:t>
            </a:r>
            <a:r>
              <a:rPr lang="en-IE" sz="1800" dirty="0" smtClean="0"/>
              <a:t> and </a:t>
            </a:r>
            <a:r>
              <a:rPr lang="en-IE" sz="1800" dirty="0"/>
              <a:t>Delegation staff are </a:t>
            </a:r>
            <a:r>
              <a:rPr lang="en-IE" sz="1800" dirty="0" smtClean="0"/>
              <a:t>directly responsible</a:t>
            </a:r>
            <a:r>
              <a:rPr lang="en-IE" sz="1800" dirty="0"/>
              <a:t>, in their respective Sub-Delegated roles, for the management of all budget support programmes in their Delegation</a:t>
            </a:r>
            <a:r>
              <a:rPr lang="en-IE" sz="1800" dirty="0" smtClean="0"/>
              <a:t>.</a:t>
            </a:r>
          </a:p>
          <a:p>
            <a:pPr marL="0" indent="0">
              <a:buNone/>
            </a:pPr>
            <a:r>
              <a:rPr lang="en-IE" sz="1800" b="1" dirty="0"/>
              <a:t>3) Regional Hubs: </a:t>
            </a:r>
            <a:endParaRPr lang="en-IE" sz="1800" b="1" dirty="0" smtClean="0"/>
          </a:p>
          <a:p>
            <a:pPr marL="0" indent="0">
              <a:buNone/>
            </a:pPr>
            <a:r>
              <a:rPr lang="en-IE" sz="1800" dirty="0" smtClean="0"/>
              <a:t>Advisory </a:t>
            </a:r>
            <a:r>
              <a:rPr lang="en-IE" sz="1800" dirty="0"/>
              <a:t>and support role to geographical Directorates.</a:t>
            </a:r>
            <a:endParaRPr lang="en-IE" sz="1800" dirty="0" smtClean="0"/>
          </a:p>
          <a:p>
            <a:pPr marL="0" indent="0">
              <a:buNone/>
            </a:pPr>
            <a:endParaRPr lang="en-IE" sz="1800"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14</a:t>
            </a:fld>
            <a:endParaRPr lang="en-GB">
              <a:solidFill>
                <a:srgbClr val="000000"/>
              </a:solidFill>
            </a:endParaRPr>
          </a:p>
        </p:txBody>
      </p:sp>
    </p:spTree>
    <p:extLst>
      <p:ext uri="{BB962C8B-B14F-4D97-AF65-F5344CB8AC3E}">
        <p14:creationId xmlns:p14="http://schemas.microsoft.com/office/powerpoint/2010/main" val="7008661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DESIGN AND IMPLEMENTATION OF BUDGET SUPPORT</a:t>
            </a:r>
            <a:endParaRPr lang="en-IE"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15</a:t>
            </a:fld>
            <a:endParaRPr lang="en-GB">
              <a:solidFill>
                <a:srgbClr val="000000"/>
              </a:solidFill>
            </a:endParaRPr>
          </a:p>
        </p:txBody>
      </p:sp>
      <p:pic>
        <p:nvPicPr>
          <p:cNvPr id="2050" name="Picture 2" descr="C:\Program Files Installed\Microsoft Office 2010\MEDIA\CAGCAT10\j0195812.wmf"/>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3685489" y="3344767"/>
            <a:ext cx="1773022" cy="18242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37614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0" indent="0"/>
            <a:r>
              <a:rPr lang="en-IE" sz="2400" dirty="0" smtClean="0"/>
              <a:t>1.-  Eligibility </a:t>
            </a:r>
            <a:r>
              <a:rPr lang="en-IE" sz="2400" dirty="0"/>
              <a:t>criteria for BS and disbursement</a:t>
            </a:r>
          </a:p>
        </p:txBody>
      </p:sp>
      <p:sp>
        <p:nvSpPr>
          <p:cNvPr id="3" name="Content Placeholder 2"/>
          <p:cNvSpPr>
            <a:spLocks noGrp="1"/>
          </p:cNvSpPr>
          <p:nvPr>
            <p:ph idx="1"/>
          </p:nvPr>
        </p:nvSpPr>
        <p:spPr>
          <a:xfrm>
            <a:off x="251520" y="2204864"/>
            <a:ext cx="8712968" cy="3529013"/>
          </a:xfrm>
        </p:spPr>
        <p:txBody>
          <a:bodyPr/>
          <a:lstStyle/>
          <a:p>
            <a:pPr>
              <a:buClr>
                <a:schemeClr val="accent2"/>
              </a:buClr>
              <a:buFont typeface="Arial" pitchFamily="34" charset="0"/>
              <a:buChar char="•"/>
            </a:pPr>
            <a:r>
              <a:rPr lang="en-IE" sz="1600" b="1" dirty="0" smtClean="0"/>
              <a:t>Stable </a:t>
            </a:r>
            <a:r>
              <a:rPr lang="en-IE" sz="1600" b="1" dirty="0"/>
              <a:t>macroeconomic framework</a:t>
            </a:r>
          </a:p>
          <a:p>
            <a:pPr marL="0" indent="0">
              <a:buNone/>
            </a:pPr>
            <a:r>
              <a:rPr lang="en-IE" sz="1600" dirty="0"/>
              <a:t>More focus on fiscal and debt sustainability and domestic revenue mobilisation</a:t>
            </a:r>
          </a:p>
          <a:p>
            <a:pPr>
              <a:buClr>
                <a:schemeClr val="accent2"/>
              </a:buClr>
              <a:buFont typeface="Arial" pitchFamily="34" charset="0"/>
              <a:buChar char="•"/>
            </a:pPr>
            <a:r>
              <a:rPr lang="en-IE" sz="1600" b="1" dirty="0"/>
              <a:t>Public financial management</a:t>
            </a:r>
          </a:p>
          <a:p>
            <a:pPr marL="0" indent="0">
              <a:buNone/>
            </a:pPr>
            <a:r>
              <a:rPr lang="en-IE" sz="1600" dirty="0"/>
              <a:t>Assessment of PFM system to establish a baseline for dynamic approach</a:t>
            </a:r>
          </a:p>
          <a:p>
            <a:pPr marL="0" indent="0">
              <a:buNone/>
            </a:pPr>
            <a:r>
              <a:rPr lang="en-IE" sz="1600" dirty="0"/>
              <a:t>May require short-term measures from PFM reform strategy before starting BS</a:t>
            </a:r>
          </a:p>
          <a:p>
            <a:pPr marL="0" indent="0">
              <a:buNone/>
            </a:pPr>
            <a:r>
              <a:rPr lang="en-IE" sz="1600" dirty="0"/>
              <a:t>Partner countries to be actively engaged in fight against fraud and corruption </a:t>
            </a:r>
          </a:p>
          <a:p>
            <a:pPr>
              <a:buClr>
                <a:schemeClr val="accent2"/>
              </a:buClr>
              <a:buFont typeface="Arial" pitchFamily="34" charset="0"/>
              <a:buChar char="•"/>
            </a:pPr>
            <a:r>
              <a:rPr lang="en-IE" sz="1600" b="1" dirty="0"/>
              <a:t>National/sector policy and reform</a:t>
            </a:r>
          </a:p>
          <a:p>
            <a:pPr marL="0" indent="0">
              <a:buNone/>
            </a:pPr>
            <a:r>
              <a:rPr lang="en-IE" sz="1600" dirty="0"/>
              <a:t>Continued focus on national ownership</a:t>
            </a:r>
          </a:p>
          <a:p>
            <a:pPr marL="0" indent="0">
              <a:buNone/>
            </a:pPr>
            <a:r>
              <a:rPr lang="en-IE" sz="1600" dirty="0"/>
              <a:t>Focus on inclusive/sustainable growth and </a:t>
            </a:r>
            <a:r>
              <a:rPr lang="en-IE" sz="1600" dirty="0" err="1"/>
              <a:t>pov</a:t>
            </a:r>
            <a:r>
              <a:rPr lang="en-IE" sz="1600" dirty="0"/>
              <a:t>. reduction (“Agenda for Change”)</a:t>
            </a:r>
          </a:p>
          <a:p>
            <a:pPr>
              <a:buClr>
                <a:schemeClr val="accent2"/>
              </a:buClr>
              <a:buFont typeface="Arial" pitchFamily="34" charset="0"/>
              <a:buChar char="•"/>
            </a:pPr>
            <a:r>
              <a:rPr lang="en-IE" sz="1600" b="1" dirty="0" smtClean="0"/>
              <a:t>Transparency </a:t>
            </a:r>
            <a:r>
              <a:rPr lang="en-IE" sz="1600" b="1" dirty="0"/>
              <a:t>and oversight of </a:t>
            </a:r>
            <a:r>
              <a:rPr lang="en-IE" sz="1600" b="1" dirty="0" smtClean="0"/>
              <a:t>budget </a:t>
            </a:r>
            <a:r>
              <a:rPr lang="en-IE" sz="1600" dirty="0" smtClean="0"/>
              <a:t>(</a:t>
            </a:r>
            <a:r>
              <a:rPr lang="en-IE" sz="1600" dirty="0" smtClean="0">
                <a:solidFill>
                  <a:srgbClr val="FF0000"/>
                </a:solidFill>
              </a:rPr>
              <a:t>NEW</a:t>
            </a:r>
            <a:r>
              <a:rPr lang="en-IE" sz="1600" dirty="0" smtClean="0">
                <a:solidFill>
                  <a:schemeClr val="accent2"/>
                </a:solidFill>
              </a:rPr>
              <a:t>)</a:t>
            </a:r>
            <a:endParaRPr lang="en-IE" sz="1600" dirty="0"/>
          </a:p>
          <a:p>
            <a:pPr marL="0" indent="0">
              <a:buNone/>
            </a:pPr>
            <a:r>
              <a:rPr lang="en-IE" sz="1600" dirty="0"/>
              <a:t>Public availability of budgetary information</a:t>
            </a:r>
          </a:p>
          <a:p>
            <a:pPr marL="0" indent="0">
              <a:buNone/>
            </a:pPr>
            <a:r>
              <a:rPr lang="en-IE" sz="1600" dirty="0"/>
              <a:t>“Entry point” to be defined, combined with dynamic approach</a:t>
            </a:r>
          </a:p>
          <a:p>
            <a:pPr marL="0" indent="0">
              <a:buNone/>
            </a:pPr>
            <a:endParaRPr lang="en-IE" sz="1600"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16</a:t>
            </a:fld>
            <a:endParaRPr lang="en-GB">
              <a:solidFill>
                <a:srgbClr val="000000"/>
              </a:solidFill>
            </a:endParaRPr>
          </a:p>
        </p:txBody>
      </p:sp>
    </p:spTree>
    <p:extLst>
      <p:ext uri="{BB962C8B-B14F-4D97-AF65-F5344CB8AC3E}">
        <p14:creationId xmlns:p14="http://schemas.microsoft.com/office/powerpoint/2010/main" val="14553446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0" indent="0"/>
            <a:r>
              <a:rPr lang="en-IE" sz="2400" dirty="0" smtClean="0"/>
              <a:t>2.-  Budget </a:t>
            </a:r>
            <a:r>
              <a:rPr lang="en-IE" sz="2400" dirty="0"/>
              <a:t>Support Dialogue</a:t>
            </a:r>
          </a:p>
        </p:txBody>
      </p:sp>
      <p:sp>
        <p:nvSpPr>
          <p:cNvPr id="3" name="Content Placeholder 2"/>
          <p:cNvSpPr>
            <a:spLocks noGrp="1"/>
          </p:cNvSpPr>
          <p:nvPr>
            <p:ph idx="1"/>
          </p:nvPr>
        </p:nvSpPr>
        <p:spPr/>
        <p:txBody>
          <a:bodyPr/>
          <a:lstStyle/>
          <a:p>
            <a:r>
              <a:rPr lang="en-IE" dirty="0"/>
              <a:t>Budget support is money + policy dialogue (+capacity building</a:t>
            </a:r>
            <a:r>
              <a:rPr lang="en-IE" dirty="0" smtClean="0"/>
              <a:t>)</a:t>
            </a:r>
          </a:p>
          <a:p>
            <a:r>
              <a:rPr lang="en-IE" dirty="0" smtClean="0"/>
              <a:t>Information about implementing policy</a:t>
            </a:r>
          </a:p>
          <a:p>
            <a:r>
              <a:rPr lang="en-IE" dirty="0" smtClean="0"/>
              <a:t>Forward looking tool: Identify </a:t>
            </a:r>
            <a:r>
              <a:rPr lang="en-IE" dirty="0"/>
              <a:t>policy slippages </a:t>
            </a:r>
            <a:r>
              <a:rPr lang="en-IE" dirty="0" smtClean="0"/>
              <a:t>&amp; corrective measure.</a:t>
            </a:r>
          </a:p>
          <a:p>
            <a:r>
              <a:rPr lang="en-IE" dirty="0" smtClean="0"/>
              <a:t>Part of the risk Management</a:t>
            </a:r>
            <a:endParaRPr lang="en-IE"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17</a:t>
            </a:fld>
            <a:endParaRPr lang="en-GB">
              <a:solidFill>
                <a:srgbClr val="000000"/>
              </a:solidFill>
            </a:endParaRPr>
          </a:p>
        </p:txBody>
      </p:sp>
    </p:spTree>
    <p:extLst>
      <p:ext uri="{BB962C8B-B14F-4D97-AF65-F5344CB8AC3E}">
        <p14:creationId xmlns:p14="http://schemas.microsoft.com/office/powerpoint/2010/main" val="26337332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0" indent="0"/>
            <a:r>
              <a:rPr lang="en-IE" sz="2400" dirty="0" smtClean="0"/>
              <a:t>3.-  Risk </a:t>
            </a:r>
            <a:r>
              <a:rPr lang="en-IE" sz="2400" dirty="0"/>
              <a:t>Management Framework </a:t>
            </a:r>
          </a:p>
        </p:txBody>
      </p:sp>
      <p:sp>
        <p:nvSpPr>
          <p:cNvPr id="3" name="Content Placeholder 2"/>
          <p:cNvSpPr>
            <a:spLocks noGrp="1"/>
          </p:cNvSpPr>
          <p:nvPr>
            <p:ph idx="1"/>
          </p:nvPr>
        </p:nvSpPr>
        <p:spPr/>
        <p:txBody>
          <a:bodyPr/>
          <a:lstStyle/>
          <a:p>
            <a:pPr marL="0" indent="0">
              <a:buNone/>
            </a:pPr>
            <a:r>
              <a:rPr lang="en-IE" dirty="0" smtClean="0"/>
              <a:t>Resulting from the Court </a:t>
            </a:r>
            <a:r>
              <a:rPr lang="en-IE" dirty="0"/>
              <a:t>of Auditors </a:t>
            </a:r>
            <a:r>
              <a:rPr lang="en-IE" dirty="0" smtClean="0"/>
              <a:t>recommendations.</a:t>
            </a:r>
          </a:p>
          <a:p>
            <a:pPr marL="0" indent="0">
              <a:buNone/>
            </a:pPr>
            <a:endParaRPr lang="en-IE" dirty="0" smtClean="0"/>
          </a:p>
          <a:p>
            <a:pPr marL="0" indent="0">
              <a:buNone/>
            </a:pPr>
            <a:r>
              <a:rPr lang="en-IE" sz="1800" dirty="0"/>
              <a:t>It combines scoring risks against a selected number of questions grouped into five categories: political, macroeconomic, development, PFM and corruption/fraud, with a narrative commentary to produce an overall risk rating (low, moderate, substantial or high).</a:t>
            </a:r>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18</a:t>
            </a:fld>
            <a:endParaRPr lang="en-GB">
              <a:solidFill>
                <a:srgbClr val="000000"/>
              </a:solidFill>
            </a:endParaRPr>
          </a:p>
        </p:txBody>
      </p:sp>
    </p:spTree>
    <p:extLst>
      <p:ext uri="{BB962C8B-B14F-4D97-AF65-F5344CB8AC3E}">
        <p14:creationId xmlns:p14="http://schemas.microsoft.com/office/powerpoint/2010/main" val="28290359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0" indent="0"/>
            <a:r>
              <a:rPr lang="en-IE" sz="2400" dirty="0"/>
              <a:t>3.-  Risk Management Framework</a:t>
            </a:r>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19</a:t>
            </a:fld>
            <a:endParaRPr lang="en-GB">
              <a:solidFill>
                <a:srgbClr val="000000"/>
              </a:solidFill>
            </a:endParaRPr>
          </a:p>
        </p:txBody>
      </p:sp>
      <p:graphicFrame>
        <p:nvGraphicFramePr>
          <p:cNvPr id="5" name="Content Placeholder 4"/>
          <p:cNvGraphicFramePr>
            <a:graphicFrameLocks noGrp="1" noChangeAspect="1"/>
          </p:cNvGraphicFramePr>
          <p:nvPr>
            <p:ph idx="1"/>
            <p:extLst>
              <p:ext uri="{D42A27DB-BD31-4B8C-83A1-F6EECF244321}">
                <p14:modId xmlns:p14="http://schemas.microsoft.com/office/powerpoint/2010/main" val="3461503299"/>
              </p:ext>
            </p:extLst>
          </p:nvPr>
        </p:nvGraphicFramePr>
        <p:xfrm>
          <a:off x="1115616" y="2492896"/>
          <a:ext cx="6968529" cy="3698087"/>
        </p:xfrm>
        <a:graphic>
          <a:graphicData uri="http://schemas.openxmlformats.org/presentationml/2006/ole">
            <mc:AlternateContent xmlns:mc="http://schemas.openxmlformats.org/markup-compatibility/2006">
              <mc:Choice xmlns:v="urn:schemas-microsoft-com:vml" Requires="v">
                <p:oleObj spid="_x0000_s1054" name="Document" r:id="rId4" imgW="5872115" imgH="3116732" progId="Word.Document.8">
                  <p:embed/>
                </p:oleObj>
              </mc:Choice>
              <mc:Fallback>
                <p:oleObj name="Document" r:id="rId4" imgW="5872115" imgH="3116732" progId="Word.Documen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5616" y="2492896"/>
                        <a:ext cx="6968529" cy="3698087"/>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41586057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Espace réservé du numéro de diapositive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E26974A0-C68D-4302-9ACD-492FDFC41537}" type="slidenum">
              <a:rPr lang="en-GB" sz="1400" smtClean="0">
                <a:solidFill>
                  <a:srgbClr val="000000"/>
                </a:solidFill>
                <a:latin typeface="Arial" charset="0"/>
              </a:rPr>
              <a:pPr eaLnBrk="1" hangingPunct="1"/>
              <a:t>2</a:t>
            </a:fld>
            <a:endParaRPr lang="en-GB" sz="1400" smtClean="0">
              <a:solidFill>
                <a:srgbClr val="000000"/>
              </a:solidFill>
              <a:latin typeface="Arial" charset="0"/>
            </a:endParaRPr>
          </a:p>
        </p:txBody>
      </p:sp>
      <p:sp>
        <p:nvSpPr>
          <p:cNvPr id="5123" name="Rectangle 2"/>
          <p:cNvSpPr>
            <a:spLocks noGrp="1" noChangeArrowheads="1"/>
          </p:cNvSpPr>
          <p:nvPr>
            <p:ph type="title"/>
          </p:nvPr>
        </p:nvSpPr>
        <p:spPr>
          <a:xfrm>
            <a:off x="0" y="1412875"/>
            <a:ext cx="8229600" cy="936625"/>
          </a:xfrm>
        </p:spPr>
        <p:txBody>
          <a:bodyPr/>
          <a:lstStyle/>
          <a:p>
            <a:pPr indent="0" algn="ctr" eaLnBrk="1" hangingPunct="1"/>
            <a:r>
              <a:rPr lang="fr-FR" sz="3200" dirty="0" err="1" smtClean="0">
                <a:latin typeface="Times New Roman" pitchFamily="18" charset="0"/>
                <a:cs typeface="Times New Roman" pitchFamily="18" charset="0"/>
              </a:rPr>
              <a:t>Several</a:t>
            </a:r>
            <a:r>
              <a:rPr lang="fr-FR" sz="3200" dirty="0" smtClean="0">
                <a:latin typeface="Times New Roman" pitchFamily="18" charset="0"/>
                <a:cs typeface="Times New Roman" pitchFamily="18" charset="0"/>
              </a:rPr>
              <a:t> Major </a:t>
            </a:r>
            <a:r>
              <a:rPr lang="fr-FR" sz="3200" dirty="0" err="1" smtClean="0">
                <a:latin typeface="Times New Roman" pitchFamily="18" charset="0"/>
                <a:cs typeface="Times New Roman" pitchFamily="18" charset="0"/>
              </a:rPr>
              <a:t>Commitments</a:t>
            </a:r>
            <a:endParaRPr lang="fr-FR" sz="3200" dirty="0" smtClean="0">
              <a:latin typeface="Times New Roman" pitchFamily="18" charset="0"/>
              <a:cs typeface="Times New Roman" pitchFamily="18" charset="0"/>
            </a:endParaRPr>
          </a:p>
        </p:txBody>
      </p:sp>
      <p:sp>
        <p:nvSpPr>
          <p:cNvPr id="5124" name="Rectangle 3"/>
          <p:cNvSpPr>
            <a:spLocks noGrp="1" noChangeArrowheads="1"/>
          </p:cNvSpPr>
          <p:nvPr>
            <p:ph type="body" idx="1"/>
          </p:nvPr>
        </p:nvSpPr>
        <p:spPr/>
        <p:style>
          <a:lnRef idx="2">
            <a:schemeClr val="accent1"/>
          </a:lnRef>
          <a:fillRef idx="1">
            <a:schemeClr val="lt1"/>
          </a:fillRef>
          <a:effectRef idx="0">
            <a:schemeClr val="accent1"/>
          </a:effectRef>
          <a:fontRef idx="minor">
            <a:schemeClr val="dk1"/>
          </a:fontRef>
        </p:style>
        <p:txBody>
          <a:bodyPr/>
          <a:lstStyle/>
          <a:p>
            <a:pPr>
              <a:buClr>
                <a:schemeClr val="accent6"/>
              </a:buClr>
              <a:buFont typeface="Arial" pitchFamily="34" charset="0"/>
              <a:buChar char="•"/>
            </a:pPr>
            <a:r>
              <a:rPr lang="en-IE" sz="1800" i="0" dirty="0">
                <a:solidFill>
                  <a:srgbClr val="0F5494"/>
                </a:solidFill>
                <a:latin typeface="Times New Roman" pitchFamily="18" charset="0"/>
                <a:ea typeface="+mj-ea"/>
                <a:cs typeface="Times New Roman" pitchFamily="18" charset="0"/>
              </a:rPr>
              <a:t>MDG</a:t>
            </a:r>
            <a:r>
              <a:rPr lang="en-IE" sz="1800" b="1" dirty="0">
                <a:solidFill>
                  <a:srgbClr val="0F5494"/>
                </a:solidFill>
                <a:latin typeface="Times New Roman" pitchFamily="18" charset="0"/>
                <a:ea typeface="+mj-ea"/>
                <a:cs typeface="Times New Roman" pitchFamily="18" charset="0"/>
              </a:rPr>
              <a:t> (2000), </a:t>
            </a:r>
          </a:p>
          <a:p>
            <a:pPr>
              <a:buClr>
                <a:schemeClr val="tx1"/>
              </a:buClr>
              <a:buFont typeface="Arial" pitchFamily="34" charset="0"/>
              <a:buChar char="•"/>
            </a:pPr>
            <a:r>
              <a:rPr lang="en-IE" sz="1800" i="0" dirty="0">
                <a:solidFill>
                  <a:srgbClr val="0F5494"/>
                </a:solidFill>
                <a:latin typeface="Times New Roman" pitchFamily="18" charset="0"/>
                <a:ea typeface="+mj-ea"/>
                <a:cs typeface="Times New Roman" pitchFamily="18" charset="0"/>
              </a:rPr>
              <a:t>Monterrey Conference (2003) - International conference on development financing</a:t>
            </a:r>
          </a:p>
          <a:p>
            <a:pPr>
              <a:buClr>
                <a:schemeClr val="tx1"/>
              </a:buClr>
              <a:buFont typeface="Arial" pitchFamily="34" charset="0"/>
              <a:buChar char="•"/>
            </a:pPr>
            <a:r>
              <a:rPr lang="en-IE" sz="1800" i="0" dirty="0">
                <a:solidFill>
                  <a:srgbClr val="0F5494"/>
                </a:solidFill>
                <a:latin typeface="Times New Roman" pitchFamily="18" charset="0"/>
                <a:ea typeface="+mj-ea"/>
                <a:cs typeface="Times New Roman" pitchFamily="18" charset="0"/>
              </a:rPr>
              <a:t>Paris declaration (2005) –Appropriation, result based management</a:t>
            </a:r>
          </a:p>
          <a:p>
            <a:pPr>
              <a:buClr>
                <a:schemeClr val="tx1"/>
              </a:buClr>
              <a:buFont typeface="Arial" pitchFamily="34" charset="0"/>
              <a:buChar char="•"/>
            </a:pPr>
            <a:r>
              <a:rPr lang="en-IE" sz="1800" i="0" dirty="0">
                <a:solidFill>
                  <a:srgbClr val="0F5494"/>
                </a:solidFill>
                <a:latin typeface="Times New Roman" pitchFamily="18" charset="0"/>
                <a:ea typeface="+mj-ea"/>
                <a:cs typeface="Times New Roman" pitchFamily="18" charset="0"/>
              </a:rPr>
              <a:t>European Consensus on development (2005)</a:t>
            </a:r>
          </a:p>
          <a:p>
            <a:pPr>
              <a:buClr>
                <a:schemeClr val="tx1"/>
              </a:buClr>
              <a:buFont typeface="Arial" pitchFamily="34" charset="0"/>
              <a:buChar char="•"/>
            </a:pPr>
            <a:r>
              <a:rPr lang="en-IE" sz="1800" i="0" dirty="0">
                <a:solidFill>
                  <a:srgbClr val="0F5494"/>
                </a:solidFill>
                <a:latin typeface="Times New Roman" pitchFamily="18" charset="0"/>
                <a:ea typeface="+mj-ea"/>
                <a:cs typeface="Times New Roman" pitchFamily="18" charset="0"/>
              </a:rPr>
              <a:t>Accra Agenda for Action (2008)</a:t>
            </a:r>
          </a:p>
          <a:p>
            <a:pPr>
              <a:buClr>
                <a:schemeClr val="tx1"/>
              </a:buClr>
              <a:buFont typeface="Arial" pitchFamily="34" charset="0"/>
              <a:buChar char="•"/>
            </a:pPr>
            <a:r>
              <a:rPr lang="en-IE" sz="1800" i="0" dirty="0" err="1">
                <a:solidFill>
                  <a:srgbClr val="0F5494"/>
                </a:solidFill>
                <a:latin typeface="Times New Roman" pitchFamily="18" charset="0"/>
                <a:ea typeface="+mj-ea"/>
                <a:cs typeface="Times New Roman" pitchFamily="18" charset="0"/>
              </a:rPr>
              <a:t>Busan</a:t>
            </a:r>
            <a:r>
              <a:rPr lang="en-IE" sz="1800" i="0" dirty="0">
                <a:solidFill>
                  <a:srgbClr val="0F5494"/>
                </a:solidFill>
                <a:latin typeface="Times New Roman" pitchFamily="18" charset="0"/>
                <a:ea typeface="+mj-ea"/>
                <a:cs typeface="Times New Roman" pitchFamily="18" charset="0"/>
              </a:rPr>
              <a:t> </a:t>
            </a:r>
            <a:r>
              <a:rPr lang="en-IE" sz="1800" i="0" dirty="0" smtClean="0">
                <a:solidFill>
                  <a:srgbClr val="0F5494"/>
                </a:solidFill>
                <a:latin typeface="Times New Roman" pitchFamily="18" charset="0"/>
                <a:ea typeface="+mj-ea"/>
                <a:cs typeface="Times New Roman" pitchFamily="18" charset="0"/>
              </a:rPr>
              <a:t>Conference (2011)</a:t>
            </a:r>
            <a:endParaRPr lang="fr-FR" sz="1800" i="0" dirty="0">
              <a:solidFill>
                <a:srgbClr val="0F5494"/>
              </a:solidFill>
              <a:latin typeface="Times New Roman" pitchFamily="18" charset="0"/>
              <a:ea typeface="+mj-ea"/>
              <a:cs typeface="Times New Roman" pitchFamily="18" charset="0"/>
            </a:endParaRPr>
          </a:p>
        </p:txBody>
      </p:sp>
    </p:spTree>
    <p:extLst>
      <p:ext uri="{BB962C8B-B14F-4D97-AF65-F5344CB8AC3E}">
        <p14:creationId xmlns:p14="http://schemas.microsoft.com/office/powerpoint/2010/main" val="2122231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0" indent="0"/>
            <a:r>
              <a:rPr lang="en-IE" sz="2400" dirty="0"/>
              <a:t>4.- Performance monitoring</a:t>
            </a:r>
          </a:p>
        </p:txBody>
      </p:sp>
      <p:sp>
        <p:nvSpPr>
          <p:cNvPr id="3" name="Content Placeholder 2"/>
          <p:cNvSpPr>
            <a:spLocks noGrp="1"/>
          </p:cNvSpPr>
          <p:nvPr>
            <p:ph idx="1"/>
          </p:nvPr>
        </p:nvSpPr>
        <p:spPr/>
        <p:txBody>
          <a:bodyPr/>
          <a:lstStyle/>
          <a:p>
            <a:pPr marL="0" indent="0">
              <a:buNone/>
            </a:pPr>
            <a:r>
              <a:rPr lang="en-IE" sz="2000" dirty="0" smtClean="0"/>
              <a:t>Payment for BS consists of fixed and variable tranches.</a:t>
            </a:r>
          </a:p>
          <a:p>
            <a:pPr marL="0" indent="0">
              <a:buNone/>
            </a:pPr>
            <a:endParaRPr lang="en-IE" sz="2000" dirty="0"/>
          </a:p>
          <a:p>
            <a:pPr>
              <a:buClr>
                <a:schemeClr val="accent2"/>
              </a:buClr>
            </a:pPr>
            <a:r>
              <a:rPr lang="en-IE" sz="2000" dirty="0"/>
              <a:t>Base (or fixed tranche) linked to eligibility </a:t>
            </a:r>
            <a:r>
              <a:rPr lang="en-IE" sz="2000" dirty="0" smtClean="0"/>
              <a:t>criteria.</a:t>
            </a:r>
            <a:endParaRPr lang="en-IE" sz="2000" dirty="0"/>
          </a:p>
          <a:p>
            <a:pPr>
              <a:buClr>
                <a:schemeClr val="accent2"/>
              </a:buClr>
            </a:pPr>
            <a:r>
              <a:rPr lang="en-IE" sz="2000" dirty="0"/>
              <a:t>Variable (or performance) tranches linked to eligibility and progress !Partial payment for partial progress!</a:t>
            </a:r>
          </a:p>
          <a:p>
            <a:pPr marL="0" indent="0">
              <a:buNone/>
            </a:pPr>
            <a:endParaRPr lang="en-IE" sz="2000"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20</a:t>
            </a:fld>
            <a:endParaRPr lang="en-GB">
              <a:solidFill>
                <a:srgbClr val="000000"/>
              </a:solidFill>
            </a:endParaRPr>
          </a:p>
        </p:txBody>
      </p:sp>
    </p:spTree>
    <p:extLst>
      <p:ext uri="{BB962C8B-B14F-4D97-AF65-F5344CB8AC3E}">
        <p14:creationId xmlns:p14="http://schemas.microsoft.com/office/powerpoint/2010/main" val="4514413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0" indent="0"/>
            <a:r>
              <a:rPr lang="en-IE" sz="2400" dirty="0" smtClean="0"/>
              <a:t>5.- </a:t>
            </a:r>
            <a:r>
              <a:rPr lang="en-IE" sz="2400" dirty="0"/>
              <a:t>Domestic Revenue Mobilisation</a:t>
            </a:r>
          </a:p>
        </p:txBody>
      </p:sp>
      <p:sp>
        <p:nvSpPr>
          <p:cNvPr id="3" name="Content Placeholder 2"/>
          <p:cNvSpPr>
            <a:spLocks noGrp="1"/>
          </p:cNvSpPr>
          <p:nvPr>
            <p:ph idx="1"/>
          </p:nvPr>
        </p:nvSpPr>
        <p:spPr/>
        <p:txBody>
          <a:bodyPr/>
          <a:lstStyle/>
          <a:p>
            <a:pPr marL="0" indent="0">
              <a:buNone/>
            </a:pPr>
            <a:r>
              <a:rPr lang="en-IE" dirty="0"/>
              <a:t>Domestic revenue mobilisation (DRM) plays a determinant role in fostering sustainable and inclusive growth, good governance and poverty </a:t>
            </a:r>
            <a:r>
              <a:rPr lang="en-IE" dirty="0" smtClean="0"/>
              <a:t>reduction.</a:t>
            </a:r>
          </a:p>
          <a:p>
            <a:pPr marL="0" indent="0">
              <a:buNone/>
            </a:pPr>
            <a:endParaRPr lang="en-IE"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21</a:t>
            </a:fld>
            <a:endParaRPr lang="en-GB">
              <a:solidFill>
                <a:srgbClr val="000000"/>
              </a:solidFill>
            </a:endParaRPr>
          </a:p>
        </p:txBody>
      </p:sp>
    </p:spTree>
    <p:extLst>
      <p:ext uri="{BB962C8B-B14F-4D97-AF65-F5344CB8AC3E}">
        <p14:creationId xmlns:p14="http://schemas.microsoft.com/office/powerpoint/2010/main" val="16699862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0" indent="0"/>
            <a:r>
              <a:rPr lang="en-IE" sz="2400" dirty="0" smtClean="0"/>
              <a:t>6.- </a:t>
            </a:r>
            <a:r>
              <a:rPr lang="en-IE" sz="2400" dirty="0"/>
              <a:t>Accountability</a:t>
            </a:r>
          </a:p>
        </p:txBody>
      </p:sp>
      <p:sp>
        <p:nvSpPr>
          <p:cNvPr id="3" name="Content Placeholder 2"/>
          <p:cNvSpPr>
            <a:spLocks noGrp="1"/>
          </p:cNvSpPr>
          <p:nvPr>
            <p:ph idx="1"/>
          </p:nvPr>
        </p:nvSpPr>
        <p:spPr/>
        <p:txBody>
          <a:bodyPr/>
          <a:lstStyle/>
          <a:p>
            <a:pPr marL="0" indent="0">
              <a:buNone/>
            </a:pPr>
            <a:r>
              <a:rPr lang="en-IE" dirty="0" smtClean="0"/>
              <a:t>Strengthening </a:t>
            </a:r>
            <a:r>
              <a:rPr lang="en-IE" dirty="0"/>
              <a:t>the openness, transparency, and </a:t>
            </a:r>
            <a:r>
              <a:rPr lang="en-IE" dirty="0" smtClean="0"/>
              <a:t>accountability;</a:t>
            </a:r>
          </a:p>
          <a:p>
            <a:pPr marL="0" indent="0">
              <a:buNone/>
            </a:pPr>
            <a:endParaRPr lang="en-IE" dirty="0"/>
          </a:p>
          <a:p>
            <a:pPr marL="0" indent="0">
              <a:buNone/>
            </a:pPr>
            <a:r>
              <a:rPr lang="en-IE" dirty="0" smtClean="0"/>
              <a:t>Supporting </a:t>
            </a:r>
            <a:r>
              <a:rPr lang="en-IE" dirty="0"/>
              <a:t>a participatory budget support approach</a:t>
            </a:r>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22</a:t>
            </a:fld>
            <a:endParaRPr lang="en-GB">
              <a:solidFill>
                <a:srgbClr val="000000"/>
              </a:solidFill>
            </a:endParaRPr>
          </a:p>
        </p:txBody>
      </p:sp>
    </p:spTree>
    <p:extLst>
      <p:ext uri="{BB962C8B-B14F-4D97-AF65-F5344CB8AC3E}">
        <p14:creationId xmlns:p14="http://schemas.microsoft.com/office/powerpoint/2010/main" val="5931935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0" indent="0"/>
            <a:r>
              <a:rPr lang="en-IE" sz="2400" dirty="0" smtClean="0"/>
              <a:t>7.- </a:t>
            </a:r>
            <a:r>
              <a:rPr lang="en-IE" sz="2400" dirty="0"/>
              <a:t>Fraud and Corruption</a:t>
            </a:r>
          </a:p>
        </p:txBody>
      </p:sp>
      <p:sp>
        <p:nvSpPr>
          <p:cNvPr id="3" name="Content Placeholder 2"/>
          <p:cNvSpPr>
            <a:spLocks noGrp="1"/>
          </p:cNvSpPr>
          <p:nvPr>
            <p:ph idx="1"/>
          </p:nvPr>
        </p:nvSpPr>
        <p:spPr/>
        <p:txBody>
          <a:bodyPr/>
          <a:lstStyle/>
          <a:p>
            <a:pPr marL="0" indent="0">
              <a:buNone/>
            </a:pPr>
            <a:r>
              <a:rPr lang="en-IE" dirty="0" smtClean="0"/>
              <a:t>Key element, </a:t>
            </a:r>
            <a:r>
              <a:rPr lang="en-IE" dirty="0"/>
              <a:t>in </a:t>
            </a:r>
            <a:r>
              <a:rPr lang="en-IE" dirty="0" smtClean="0"/>
              <a:t>particular when </a:t>
            </a:r>
            <a:r>
              <a:rPr lang="en-IE" dirty="0"/>
              <a:t>assessing the PFM eligibility </a:t>
            </a:r>
            <a:r>
              <a:rPr lang="en-IE" dirty="0" smtClean="0"/>
              <a:t>criterion;</a:t>
            </a:r>
          </a:p>
          <a:p>
            <a:pPr marL="0" indent="0">
              <a:buNone/>
            </a:pPr>
            <a:endParaRPr lang="en-IE" dirty="0"/>
          </a:p>
          <a:p>
            <a:pPr marL="0" indent="0">
              <a:buNone/>
            </a:pPr>
            <a:r>
              <a:rPr lang="en-IE" dirty="0" smtClean="0"/>
              <a:t>May involve OLAF, </a:t>
            </a:r>
            <a:r>
              <a:rPr lang="en-IE" dirty="0"/>
              <a:t>the inspection and judicial authorities </a:t>
            </a:r>
            <a:r>
              <a:rPr lang="en-IE" dirty="0" smtClean="0"/>
              <a:t>of the partner countries.</a:t>
            </a:r>
            <a:endParaRPr lang="en-IE"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23</a:t>
            </a:fld>
            <a:endParaRPr lang="en-GB">
              <a:solidFill>
                <a:srgbClr val="000000"/>
              </a:solidFill>
            </a:endParaRPr>
          </a:p>
        </p:txBody>
      </p:sp>
    </p:spTree>
    <p:extLst>
      <p:ext uri="{BB962C8B-B14F-4D97-AF65-F5344CB8AC3E}">
        <p14:creationId xmlns:p14="http://schemas.microsoft.com/office/powerpoint/2010/main" val="24594344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0" indent="0"/>
            <a:r>
              <a:rPr lang="en-GB" sz="2400" dirty="0" smtClean="0"/>
              <a:t>8.- Capacity </a:t>
            </a:r>
            <a:r>
              <a:rPr lang="en-GB" sz="2400" dirty="0"/>
              <a:t>development</a:t>
            </a:r>
            <a:endParaRPr lang="en-IE" sz="2400" dirty="0"/>
          </a:p>
        </p:txBody>
      </p:sp>
      <p:sp>
        <p:nvSpPr>
          <p:cNvPr id="3" name="Content Placeholder 2"/>
          <p:cNvSpPr>
            <a:spLocks noGrp="1"/>
          </p:cNvSpPr>
          <p:nvPr>
            <p:ph idx="1"/>
          </p:nvPr>
        </p:nvSpPr>
        <p:spPr/>
        <p:txBody>
          <a:bodyPr/>
          <a:lstStyle/>
          <a:p>
            <a:pPr marL="0" indent="0" algn="ctr">
              <a:buNone/>
            </a:pPr>
            <a:r>
              <a:rPr lang="en-IE" dirty="0"/>
              <a:t>Capacity development is a key part of the budget support </a:t>
            </a:r>
            <a:r>
              <a:rPr lang="en-IE" dirty="0" smtClean="0"/>
              <a:t>package.</a:t>
            </a:r>
          </a:p>
          <a:p>
            <a:pPr marL="0" indent="0">
              <a:buNone/>
            </a:pPr>
            <a:endParaRPr lang="en-IE" dirty="0"/>
          </a:p>
          <a:p>
            <a:pPr marL="0" indent="0">
              <a:buNone/>
            </a:pPr>
            <a:r>
              <a:rPr lang="en-IE" dirty="0"/>
              <a:t>Capacity development needs are assessed systematically and should be provided based on demand, ownership and </a:t>
            </a:r>
            <a:r>
              <a:rPr lang="en-IE" dirty="0" smtClean="0"/>
              <a:t>commitment. </a:t>
            </a:r>
            <a:endParaRPr lang="en-IE"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24</a:t>
            </a:fld>
            <a:endParaRPr lang="en-GB">
              <a:solidFill>
                <a:srgbClr val="000000"/>
              </a:solidFill>
            </a:endParaRPr>
          </a:p>
        </p:txBody>
      </p:sp>
    </p:spTree>
    <p:extLst>
      <p:ext uri="{BB962C8B-B14F-4D97-AF65-F5344CB8AC3E}">
        <p14:creationId xmlns:p14="http://schemas.microsoft.com/office/powerpoint/2010/main" val="35131048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sz="3200" dirty="0"/>
              <a:t>Risk Management Framework</a:t>
            </a:r>
            <a:endParaRPr lang="en-IE"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25</a:t>
            </a:fld>
            <a:endParaRPr lang="en-GB">
              <a:solidFill>
                <a:srgbClr val="000000"/>
              </a:solidFill>
            </a:endParaRPr>
          </a:p>
        </p:txBody>
      </p:sp>
      <p:sp>
        <p:nvSpPr>
          <p:cNvPr id="5" name="Content Placeholder 4"/>
          <p:cNvSpPr>
            <a:spLocks noGrp="1"/>
          </p:cNvSpPr>
          <p:nvPr>
            <p:ph idx="1"/>
          </p:nvPr>
        </p:nvSpPr>
        <p:spPr/>
        <p:txBody>
          <a:bodyPr/>
          <a:lstStyle/>
          <a:p>
            <a:r>
              <a:rPr lang="en-IE" dirty="0" smtClean="0">
                <a:hlinkClick r:id="rId2" action="ppaction://hlinkfile"/>
              </a:rPr>
              <a:t>R.A.T.</a:t>
            </a:r>
            <a:endParaRPr lang="en-IE" dirty="0" smtClean="0"/>
          </a:p>
          <a:p>
            <a:endParaRPr lang="en-IE" dirty="0"/>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915816" y="2348880"/>
            <a:ext cx="4004158"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21971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Steps at Identification</a:t>
            </a:r>
            <a:endParaRPr lang="en-IE" dirty="0"/>
          </a:p>
        </p:txBody>
      </p:sp>
      <p:sp>
        <p:nvSpPr>
          <p:cNvPr id="3" name="Content Placeholder 2"/>
          <p:cNvSpPr>
            <a:spLocks noGrp="1"/>
          </p:cNvSpPr>
          <p:nvPr>
            <p:ph idx="1"/>
          </p:nvPr>
        </p:nvSpPr>
        <p:spPr>
          <a:xfrm>
            <a:off x="457200" y="2492375"/>
            <a:ext cx="8229600" cy="4104977"/>
          </a:xfrm>
        </p:spPr>
        <p:txBody>
          <a:bodyPr/>
          <a:lstStyle/>
          <a:p>
            <a:pPr marL="0" indent="0">
              <a:buNone/>
            </a:pPr>
            <a:r>
              <a:rPr lang="en-IE" dirty="0" smtClean="0"/>
              <a:t>Whether to provide BS:</a:t>
            </a:r>
          </a:p>
          <a:p>
            <a:pPr>
              <a:buClr>
                <a:schemeClr val="accent2"/>
              </a:buClr>
            </a:pPr>
            <a:r>
              <a:rPr lang="en-IE" sz="1800" dirty="0"/>
              <a:t>assessment of a </a:t>
            </a:r>
            <a:r>
              <a:rPr lang="en-IE" sz="1800" dirty="0" smtClean="0"/>
              <a:t>country's </a:t>
            </a:r>
            <a:r>
              <a:rPr lang="en-IE" sz="1800" dirty="0"/>
              <a:t>commitment to the fundamental values </a:t>
            </a:r>
            <a:endParaRPr lang="en-IE" sz="1800" dirty="0" smtClean="0"/>
          </a:p>
          <a:p>
            <a:pPr>
              <a:buClr>
                <a:schemeClr val="accent2"/>
              </a:buClr>
            </a:pPr>
            <a:r>
              <a:rPr lang="en-IE" sz="1800" dirty="0" smtClean="0"/>
              <a:t>Eligibility against the 4 criteria (Macro, PFM, Policy, Transparency)</a:t>
            </a:r>
          </a:p>
          <a:p>
            <a:pPr>
              <a:buClr>
                <a:schemeClr val="accent2"/>
              </a:buClr>
            </a:pPr>
            <a:r>
              <a:rPr lang="en-IE" sz="1800" dirty="0" smtClean="0"/>
              <a:t>Risk Assessment</a:t>
            </a:r>
          </a:p>
          <a:p>
            <a:pPr marL="0" indent="0">
              <a:buNone/>
            </a:pPr>
            <a:r>
              <a:rPr lang="en-IE" dirty="0"/>
              <a:t>How much BS:</a:t>
            </a:r>
          </a:p>
          <a:p>
            <a:pPr>
              <a:buClr>
                <a:schemeClr val="accent2"/>
              </a:buClr>
              <a:buFont typeface="Verdana" pitchFamily="34" charset="0"/>
              <a:buChar char="•"/>
            </a:pPr>
            <a:r>
              <a:rPr lang="en-IE" sz="1800" dirty="0"/>
              <a:t>Financing needs in regard to </a:t>
            </a:r>
            <a:r>
              <a:rPr lang="en-IE" sz="1800" dirty="0" smtClean="0"/>
              <a:t>MTEF;</a:t>
            </a:r>
            <a:endParaRPr lang="en-IE" sz="1800" dirty="0"/>
          </a:p>
          <a:p>
            <a:pPr>
              <a:buClr>
                <a:schemeClr val="accent2"/>
              </a:buClr>
              <a:buFont typeface="Verdana" pitchFamily="34" charset="0"/>
              <a:buChar char="•"/>
            </a:pPr>
            <a:r>
              <a:rPr lang="en-IE" sz="1800" dirty="0"/>
              <a:t>Commitment to allocate national budget resources in line with development </a:t>
            </a:r>
            <a:r>
              <a:rPr lang="en-IE" sz="1800" dirty="0" smtClean="0"/>
              <a:t>strategy;</a:t>
            </a:r>
            <a:endParaRPr lang="en-IE" sz="1800" dirty="0"/>
          </a:p>
          <a:p>
            <a:pPr>
              <a:buClr>
                <a:schemeClr val="accent2"/>
              </a:buClr>
              <a:buFont typeface="Verdana" pitchFamily="34" charset="0"/>
              <a:buChar char="•"/>
            </a:pPr>
            <a:r>
              <a:rPr lang="en-IE" sz="1800" dirty="0"/>
              <a:t>Effectiveness, value for </a:t>
            </a:r>
            <a:r>
              <a:rPr lang="en-IE" sz="1800" dirty="0" smtClean="0"/>
              <a:t>money;</a:t>
            </a:r>
            <a:endParaRPr lang="en-IE" sz="1800" dirty="0"/>
          </a:p>
          <a:p>
            <a:pPr>
              <a:buClr>
                <a:schemeClr val="accent2"/>
              </a:buClr>
              <a:buFont typeface="Verdana" pitchFamily="34" charset="0"/>
              <a:buChar char="•"/>
            </a:pPr>
            <a:r>
              <a:rPr lang="en-IE" sz="1800" dirty="0"/>
              <a:t>absorption </a:t>
            </a:r>
            <a:r>
              <a:rPr lang="en-IE" sz="1800" dirty="0" smtClean="0"/>
              <a:t>capacity;</a:t>
            </a:r>
            <a:endParaRPr lang="en-IE" sz="1800" dirty="0"/>
          </a:p>
          <a:p>
            <a:pPr>
              <a:buClr>
                <a:schemeClr val="accent2"/>
              </a:buClr>
              <a:buFont typeface="Verdana" pitchFamily="34" charset="0"/>
              <a:buChar char="•"/>
            </a:pPr>
            <a:r>
              <a:rPr lang="en-IE" sz="1800" dirty="0"/>
              <a:t>Result orientation  &amp; monitoring </a:t>
            </a:r>
            <a:r>
              <a:rPr lang="en-IE" sz="1800" dirty="0" smtClean="0"/>
              <a:t>system;</a:t>
            </a:r>
            <a:endParaRPr lang="en-IE" sz="1800"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26</a:t>
            </a:fld>
            <a:endParaRPr lang="en-GB">
              <a:solidFill>
                <a:srgbClr val="000000"/>
              </a:solidFill>
            </a:endParaRPr>
          </a:p>
        </p:txBody>
      </p:sp>
    </p:spTree>
    <p:extLst>
      <p:ext uri="{BB962C8B-B14F-4D97-AF65-F5344CB8AC3E}">
        <p14:creationId xmlns:p14="http://schemas.microsoft.com/office/powerpoint/2010/main" val="3354852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smtClean="0"/>
              <a:t>Disbursement File</a:t>
            </a:r>
            <a:endParaRPr lang="en-IE" dirty="0"/>
          </a:p>
        </p:txBody>
      </p:sp>
      <p:sp>
        <p:nvSpPr>
          <p:cNvPr id="3" name="Content Placeholder 2"/>
          <p:cNvSpPr>
            <a:spLocks noGrp="1"/>
          </p:cNvSpPr>
          <p:nvPr>
            <p:ph idx="1"/>
          </p:nvPr>
        </p:nvSpPr>
        <p:spPr>
          <a:xfrm>
            <a:off x="457200" y="2204865"/>
            <a:ext cx="8229600" cy="3816524"/>
          </a:xfrm>
        </p:spPr>
        <p:txBody>
          <a:bodyPr/>
          <a:lstStyle/>
          <a:p>
            <a:pPr>
              <a:buClr>
                <a:schemeClr val="accent2"/>
              </a:buClr>
              <a:buFont typeface="Courier New" pitchFamily="49" charset="0"/>
              <a:buChar char="o"/>
            </a:pPr>
            <a:r>
              <a:rPr lang="en-IE" sz="1600" dirty="0" smtClean="0"/>
              <a:t>Disbursement request (with reporting on indicator achievement) signed by Partner Country Authority;</a:t>
            </a:r>
          </a:p>
          <a:p>
            <a:pPr>
              <a:buClr>
                <a:schemeClr val="accent2"/>
              </a:buClr>
              <a:buFont typeface="Courier New" pitchFamily="49" charset="0"/>
              <a:buChar char="o"/>
            </a:pPr>
            <a:r>
              <a:rPr lang="en-IE" sz="1600" dirty="0" smtClean="0"/>
              <a:t>Analysis </a:t>
            </a:r>
            <a:r>
              <a:rPr lang="en-IE" sz="1600" dirty="0"/>
              <a:t>of tranche release request whether conditions for payment have been </a:t>
            </a:r>
            <a:r>
              <a:rPr lang="en-IE" sz="1600" dirty="0" smtClean="0"/>
              <a:t>fulfilled (by delegation) + Update on Sector analysis;</a:t>
            </a:r>
          </a:p>
          <a:p>
            <a:pPr>
              <a:buClr>
                <a:schemeClr val="accent2"/>
              </a:buClr>
              <a:buFont typeface="Courier New" pitchFamily="49" charset="0"/>
              <a:buChar char="o"/>
            </a:pPr>
            <a:r>
              <a:rPr lang="en-IE" sz="1600" dirty="0" smtClean="0"/>
              <a:t>Maintenance of the stability of the macro economic framework</a:t>
            </a:r>
          </a:p>
          <a:p>
            <a:pPr>
              <a:buClr>
                <a:schemeClr val="accent2"/>
              </a:buClr>
              <a:buFont typeface="Courier New" pitchFamily="49" charset="0"/>
              <a:buChar char="o"/>
            </a:pPr>
            <a:r>
              <a:rPr lang="en-IE" sz="1600" dirty="0" smtClean="0"/>
              <a:t>Update on the positive progress on PFM</a:t>
            </a:r>
          </a:p>
          <a:p>
            <a:pPr>
              <a:buClr>
                <a:schemeClr val="accent2"/>
              </a:buClr>
              <a:buFont typeface="Courier New" pitchFamily="49" charset="0"/>
              <a:buChar char="o"/>
            </a:pPr>
            <a:r>
              <a:rPr lang="en-IE" sz="1600" dirty="0" smtClean="0"/>
              <a:t>Risk Assessment</a:t>
            </a:r>
          </a:p>
          <a:p>
            <a:pPr>
              <a:buClr>
                <a:schemeClr val="accent2"/>
              </a:buClr>
              <a:buFont typeface="Courier New" pitchFamily="49" charset="0"/>
              <a:buChar char="o"/>
            </a:pPr>
            <a:r>
              <a:rPr lang="en-IE" sz="1600" dirty="0" smtClean="0"/>
              <a:t>Report on Budget transparency;</a:t>
            </a:r>
          </a:p>
          <a:p>
            <a:pPr marL="0" indent="0">
              <a:buNone/>
            </a:pPr>
            <a:endParaRPr lang="en-IE" sz="1600" dirty="0" smtClean="0"/>
          </a:p>
          <a:p>
            <a:pPr marL="0" indent="0">
              <a:buNone/>
            </a:pPr>
            <a:r>
              <a:rPr lang="en-IE" sz="1600" dirty="0" smtClean="0">
                <a:sym typeface="Wingdings" pitchFamily="2" charset="2"/>
              </a:rPr>
              <a:t> </a:t>
            </a:r>
            <a:r>
              <a:rPr lang="en-IE" sz="1600" dirty="0" smtClean="0"/>
              <a:t>Satisfactory progress on eligibility.</a:t>
            </a:r>
          </a:p>
          <a:p>
            <a:pPr marL="0" indent="0">
              <a:buNone/>
            </a:pPr>
            <a:endParaRPr lang="en-IE" sz="1600" dirty="0" smtClean="0"/>
          </a:p>
          <a:p>
            <a:pPr marL="0" indent="0">
              <a:buNone/>
            </a:pPr>
            <a:endParaRPr lang="en-IE" sz="1600" dirty="0" smtClean="0"/>
          </a:p>
          <a:p>
            <a:pPr marL="0" indent="0">
              <a:buNone/>
            </a:pPr>
            <a:endParaRPr lang="en-IE" sz="1600" dirty="0" smtClean="0"/>
          </a:p>
          <a:p>
            <a:pPr marL="0" indent="0">
              <a:buNone/>
            </a:pPr>
            <a:endParaRPr lang="en-IE" sz="1600"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27</a:t>
            </a:fld>
            <a:endParaRPr lang="en-GB">
              <a:solidFill>
                <a:srgbClr val="000000"/>
              </a:solidFill>
            </a:endParaRPr>
          </a:p>
        </p:txBody>
      </p:sp>
    </p:spTree>
    <p:extLst>
      <p:ext uri="{BB962C8B-B14F-4D97-AF65-F5344CB8AC3E}">
        <p14:creationId xmlns:p14="http://schemas.microsoft.com/office/powerpoint/2010/main" val="31291508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smtClean="0"/>
              <a:t>Visa circuit</a:t>
            </a:r>
            <a:endParaRPr lang="en-IE" dirty="0"/>
          </a:p>
        </p:txBody>
      </p:sp>
      <p:sp>
        <p:nvSpPr>
          <p:cNvPr id="3" name="Content Placeholder 2"/>
          <p:cNvSpPr>
            <a:spLocks noGrp="1"/>
          </p:cNvSpPr>
          <p:nvPr>
            <p:ph idx="1"/>
          </p:nvPr>
        </p:nvSpPr>
        <p:spPr>
          <a:xfrm>
            <a:off x="457200" y="2492375"/>
            <a:ext cx="8229600" cy="3744937"/>
          </a:xfrm>
        </p:spPr>
        <p:txBody>
          <a:bodyPr/>
          <a:lstStyle/>
          <a:p>
            <a:pPr>
              <a:buClr>
                <a:schemeClr val="accent2"/>
              </a:buClr>
              <a:buFont typeface="Arial" pitchFamily="34" charset="0"/>
              <a:buChar char="•"/>
            </a:pPr>
            <a:r>
              <a:rPr lang="en-IE" sz="1800" dirty="0" smtClean="0"/>
              <a:t>In Del: </a:t>
            </a:r>
            <a:r>
              <a:rPr lang="en-IE" sz="1800" dirty="0" err="1" smtClean="0"/>
              <a:t>Gestope</a:t>
            </a:r>
            <a:r>
              <a:rPr lang="en-IE" sz="1800" dirty="0" smtClean="0"/>
              <a:t>, </a:t>
            </a:r>
            <a:r>
              <a:rPr lang="en-IE" sz="1800" dirty="0" err="1" smtClean="0"/>
              <a:t>respope</a:t>
            </a:r>
            <a:r>
              <a:rPr lang="en-IE" sz="1800" dirty="0" smtClean="0"/>
              <a:t>, </a:t>
            </a:r>
            <a:r>
              <a:rPr lang="en-IE" sz="1800" dirty="0" err="1" smtClean="0"/>
              <a:t>gestfin</a:t>
            </a:r>
            <a:r>
              <a:rPr lang="en-IE" sz="1800" dirty="0" smtClean="0"/>
              <a:t>, </a:t>
            </a:r>
            <a:r>
              <a:rPr lang="en-IE" sz="1800" dirty="0" err="1" smtClean="0"/>
              <a:t>respfin</a:t>
            </a:r>
            <a:r>
              <a:rPr lang="en-IE" sz="1800" dirty="0" smtClean="0"/>
              <a:t>: dedicated checklist of BS payment with full supporting document (disbursement file);</a:t>
            </a:r>
          </a:p>
          <a:p>
            <a:pPr>
              <a:buClr>
                <a:schemeClr val="accent2"/>
              </a:buClr>
              <a:buFont typeface="Arial" pitchFamily="34" charset="0"/>
              <a:buChar char="•"/>
            </a:pPr>
            <a:r>
              <a:rPr lang="en-IE" sz="1800" dirty="0" smtClean="0"/>
              <a:t>Statement of </a:t>
            </a:r>
            <a:r>
              <a:rPr lang="en-IE" sz="1800" dirty="0" err="1" smtClean="0"/>
              <a:t>HoD</a:t>
            </a:r>
            <a:r>
              <a:rPr lang="en-IE" sz="1800" dirty="0" smtClean="0"/>
              <a:t> on compliance with eligibility and amount to be paid;</a:t>
            </a:r>
          </a:p>
          <a:p>
            <a:pPr>
              <a:buClr>
                <a:schemeClr val="accent2"/>
              </a:buClr>
              <a:buFont typeface="Arial" pitchFamily="34" charset="0"/>
              <a:buChar char="•"/>
            </a:pPr>
            <a:r>
              <a:rPr lang="en-IE" sz="1800" dirty="0" smtClean="0"/>
              <a:t>Dossier to be prepared by </a:t>
            </a:r>
            <a:r>
              <a:rPr lang="en-IE" sz="1800" dirty="0" err="1" smtClean="0"/>
              <a:t>GeoDesk</a:t>
            </a:r>
            <a:r>
              <a:rPr lang="en-IE" sz="1800" dirty="0" smtClean="0"/>
              <a:t>, with decision of BSSC if necessary, for </a:t>
            </a:r>
            <a:r>
              <a:rPr lang="en-IE" sz="1800" dirty="0" err="1" smtClean="0"/>
              <a:t>GeoDirector</a:t>
            </a:r>
            <a:r>
              <a:rPr lang="en-IE" sz="1800" dirty="0" smtClean="0"/>
              <a:t>;</a:t>
            </a:r>
          </a:p>
          <a:p>
            <a:pPr>
              <a:buClr>
                <a:schemeClr val="accent2"/>
              </a:buClr>
              <a:buFont typeface="Arial" pitchFamily="34" charset="0"/>
              <a:buChar char="•"/>
            </a:pPr>
            <a:r>
              <a:rPr lang="en-IE" sz="1800" dirty="0" smtClean="0"/>
              <a:t>Visa GEODIR, valid for two weeks; with eventual key message for delegation for dialogue with Partner Country;</a:t>
            </a:r>
          </a:p>
          <a:p>
            <a:pPr>
              <a:buClr>
                <a:schemeClr val="accent2"/>
              </a:buClr>
              <a:buFont typeface="Arial" pitchFamily="34" charset="0"/>
              <a:buChar char="•"/>
            </a:pPr>
            <a:r>
              <a:rPr lang="en-IE" sz="1800" dirty="0" smtClean="0"/>
              <a:t>ORDO Visa by </a:t>
            </a:r>
            <a:r>
              <a:rPr lang="en-IE" sz="1800" dirty="0" err="1" smtClean="0"/>
              <a:t>HoD</a:t>
            </a:r>
            <a:r>
              <a:rPr lang="en-IE" sz="1800" smtClean="0"/>
              <a:t>, accompanied </a:t>
            </a:r>
            <a:r>
              <a:rPr lang="en-IE" sz="1800" dirty="0"/>
              <a:t>by a  formal letter with the key messages arising from assessment to be taken up </a:t>
            </a:r>
            <a:r>
              <a:rPr lang="en-IE" sz="1800"/>
              <a:t>in </a:t>
            </a:r>
            <a:r>
              <a:rPr lang="en-IE" sz="1800" smtClean="0"/>
              <a:t>dialogue;</a:t>
            </a:r>
            <a:endParaRPr lang="en-IE" sz="1800" dirty="0" smtClean="0"/>
          </a:p>
          <a:p>
            <a:pPr>
              <a:buClr>
                <a:schemeClr val="accent2"/>
              </a:buClr>
              <a:buFont typeface="Arial" pitchFamily="34" charset="0"/>
              <a:buChar char="•"/>
            </a:pPr>
            <a:r>
              <a:rPr lang="en-IE" sz="1800" dirty="0" smtClean="0"/>
              <a:t>Verification </a:t>
            </a:r>
            <a:r>
              <a:rPr lang="en-IE" sz="1800" dirty="0"/>
              <a:t>of payments (including confirmation that the appropriate  exchange rate has been applied) by the Delegation</a:t>
            </a:r>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28</a:t>
            </a:fld>
            <a:endParaRPr lang="en-GB">
              <a:solidFill>
                <a:srgbClr val="000000"/>
              </a:solidFill>
            </a:endParaRPr>
          </a:p>
        </p:txBody>
      </p:sp>
    </p:spTree>
    <p:extLst>
      <p:ext uri="{BB962C8B-B14F-4D97-AF65-F5344CB8AC3E}">
        <p14:creationId xmlns:p14="http://schemas.microsoft.com/office/powerpoint/2010/main" val="33239937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lgn="ctr"/>
            <a:r>
              <a:rPr lang="en-GB" sz="1800" dirty="0" smtClean="0"/>
              <a:t>Indicators </a:t>
            </a:r>
            <a:r>
              <a:rPr lang="en-GB" sz="1800" dirty="0"/>
              <a:t>for a </a:t>
            </a:r>
            <a:r>
              <a:rPr lang="en-GB" sz="1800" dirty="0" smtClean="0"/>
              <a:t>SBS </a:t>
            </a:r>
            <a:r>
              <a:rPr lang="en-GB" sz="1800" dirty="0"/>
              <a:t>in water </a:t>
            </a:r>
            <a:r>
              <a:rPr lang="en-GB" sz="1800" dirty="0" smtClean="0"/>
              <a:t>with </a:t>
            </a:r>
            <a:r>
              <a:rPr lang="en-GB" sz="1800" dirty="0"/>
              <a:t>special </a:t>
            </a:r>
            <a:r>
              <a:rPr lang="en-GB" sz="1800" dirty="0" smtClean="0"/>
              <a:t>focus </a:t>
            </a:r>
            <a:r>
              <a:rPr lang="en-GB" sz="1800" dirty="0"/>
              <a:t>on climate change </a:t>
            </a:r>
            <a:r>
              <a:rPr lang="en-GB" sz="1800" dirty="0" smtClean="0"/>
              <a:t>mitigation - </a:t>
            </a:r>
            <a:r>
              <a:rPr lang="en-GB" sz="1800" dirty="0" err="1" smtClean="0"/>
              <a:t>Programa</a:t>
            </a:r>
            <a:r>
              <a:rPr lang="en-GB" sz="1800" dirty="0" smtClean="0"/>
              <a:t> </a:t>
            </a:r>
            <a:r>
              <a:rPr lang="en-GB" sz="1800" dirty="0"/>
              <a:t>de Agua y </a:t>
            </a:r>
            <a:r>
              <a:rPr lang="en-GB" sz="1800" dirty="0" err="1"/>
              <a:t>Saneamiento</a:t>
            </a:r>
            <a:r>
              <a:rPr lang="en-GB" sz="1800" dirty="0"/>
              <a:t> en </a:t>
            </a:r>
            <a:r>
              <a:rPr lang="en-GB" sz="1800" dirty="0" err="1"/>
              <a:t>áreas</a:t>
            </a:r>
            <a:r>
              <a:rPr lang="en-GB" sz="1800" dirty="0"/>
              <a:t> </a:t>
            </a:r>
            <a:r>
              <a:rPr lang="en-GB" sz="1800" dirty="0" err="1"/>
              <a:t>periurbanas</a:t>
            </a:r>
            <a:r>
              <a:rPr lang="en-GB" sz="1800" dirty="0"/>
              <a:t> (PASAP)</a:t>
            </a:r>
            <a:br>
              <a:rPr lang="en-GB" sz="1800" dirty="0"/>
            </a:br>
            <a:endParaRPr lang="en-GB" sz="1800" dirty="0"/>
          </a:p>
        </p:txBody>
      </p:sp>
      <p:sp>
        <p:nvSpPr>
          <p:cNvPr id="3" name="Content Placeholder 2"/>
          <p:cNvSpPr>
            <a:spLocks noGrp="1"/>
          </p:cNvSpPr>
          <p:nvPr>
            <p:ph idx="1"/>
          </p:nvPr>
        </p:nvSpPr>
        <p:spPr/>
        <p:txBody>
          <a:bodyPr/>
          <a:lstStyle/>
          <a:p>
            <a:pPr marL="288000" indent="-457200">
              <a:spcBef>
                <a:spcPts val="0"/>
              </a:spcBef>
              <a:buNone/>
            </a:pPr>
            <a:r>
              <a:rPr lang="en-GB" sz="1600" dirty="0"/>
              <a:t>1) Increased coverage in water connections in </a:t>
            </a:r>
            <a:r>
              <a:rPr lang="en-GB" sz="1600" dirty="0" err="1"/>
              <a:t>peri</a:t>
            </a:r>
            <a:r>
              <a:rPr lang="en-GB" sz="1600" dirty="0"/>
              <a:t> urban areas with measure to climate change adaptation (water saving devices in house; system design including longer period of drought and higher flood;…);</a:t>
            </a:r>
          </a:p>
          <a:p>
            <a:pPr marL="288000" indent="-457200">
              <a:spcBef>
                <a:spcPts val="0"/>
              </a:spcBef>
              <a:buNone/>
            </a:pPr>
            <a:r>
              <a:rPr lang="en-GB" sz="1600" dirty="0"/>
              <a:t>2) Annual increase sanitation connections in </a:t>
            </a:r>
            <a:r>
              <a:rPr lang="en-GB" sz="1600" dirty="0" err="1"/>
              <a:t>peri</a:t>
            </a:r>
            <a:r>
              <a:rPr lang="en-GB" sz="1600" dirty="0"/>
              <a:t> urban systems with  adaptation to climate change (users groups for use of organics material in dry sanitation, water saving device for home connected to Wastewater treatment plant, reuse of treated wastewater);</a:t>
            </a:r>
          </a:p>
          <a:p>
            <a:pPr marL="288000" indent="-457200">
              <a:spcBef>
                <a:spcPts val="0"/>
              </a:spcBef>
              <a:buNone/>
            </a:pPr>
            <a:r>
              <a:rPr lang="en-GB" sz="1600" dirty="0"/>
              <a:t>3) Number of sewerage with treatment plant (in relation with national target);</a:t>
            </a:r>
          </a:p>
          <a:p>
            <a:pPr marL="288000" indent="-457200">
              <a:spcBef>
                <a:spcPts val="0"/>
              </a:spcBef>
              <a:buNone/>
            </a:pPr>
            <a:r>
              <a:rPr lang="en-GB" sz="1600" dirty="0"/>
              <a:t>4) Increased number of EPSA, with operational sustainability;</a:t>
            </a:r>
          </a:p>
          <a:p>
            <a:pPr marL="288000" indent="-457200">
              <a:spcBef>
                <a:spcPts val="0"/>
              </a:spcBef>
              <a:buNone/>
            </a:pPr>
            <a:r>
              <a:rPr lang="en-GB" sz="1600" dirty="0"/>
              <a:t>5) Number of intervention in the field of Technical Assistance, Institutional Strengthening or community development made by SENASBA in </a:t>
            </a:r>
            <a:r>
              <a:rPr lang="en-GB" sz="1600" dirty="0" err="1"/>
              <a:t>peri</a:t>
            </a:r>
            <a:r>
              <a:rPr lang="en-GB" sz="1600" dirty="0"/>
              <a:t>-urban areas</a:t>
            </a:r>
            <a:r>
              <a:rPr lang="en-GB" sz="1600" dirty="0" smtClean="0"/>
              <a:t>.</a:t>
            </a:r>
          </a:p>
          <a:p>
            <a:pPr marL="288000" indent="-457200">
              <a:spcBef>
                <a:spcPts val="0"/>
              </a:spcBef>
              <a:buNone/>
            </a:pPr>
            <a:endParaRPr lang="en-GB" sz="1600" dirty="0"/>
          </a:p>
          <a:p>
            <a:pPr marL="0" indent="0" algn="ctr">
              <a:spcBef>
                <a:spcPts val="0"/>
              </a:spcBef>
            </a:pPr>
            <a:r>
              <a:rPr lang="en-GB" sz="1400" b="1" dirty="0"/>
              <a:t>Indicators taken out from the PAF (Performance Assessment Framework)</a:t>
            </a:r>
          </a:p>
          <a:p>
            <a:pPr marL="0" indent="0">
              <a:spcBef>
                <a:spcPts val="0"/>
              </a:spcBef>
            </a:pPr>
            <a:endParaRPr lang="en-GB" sz="1600"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29</a:t>
            </a:fld>
            <a:endParaRPr lang="en-GB">
              <a:solidFill>
                <a:srgbClr val="000000"/>
              </a:solidFill>
            </a:endParaRPr>
          </a:p>
        </p:txBody>
      </p:sp>
    </p:spTree>
    <p:extLst>
      <p:ext uri="{BB962C8B-B14F-4D97-AF65-F5344CB8AC3E}">
        <p14:creationId xmlns:p14="http://schemas.microsoft.com/office/powerpoint/2010/main" val="18798225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a:t>Budget Support (BS</a:t>
            </a:r>
            <a:r>
              <a:rPr lang="en-IE" dirty="0" smtClean="0"/>
              <a:t>):</a:t>
            </a:r>
            <a:endParaRPr lang="en-IE" dirty="0"/>
          </a:p>
        </p:txBody>
      </p:sp>
      <p:sp>
        <p:nvSpPr>
          <p:cNvPr id="3" name="Content Placeholder 2"/>
          <p:cNvSpPr>
            <a:spLocks noGrp="1"/>
          </p:cNvSpPr>
          <p:nvPr>
            <p:ph idx="1"/>
          </p:nvPr>
        </p:nvSpPr>
        <p:spPr/>
        <p:txBody>
          <a:bodyPr/>
          <a:lstStyle/>
          <a:p>
            <a:pPr>
              <a:buClr>
                <a:schemeClr val="accent2"/>
              </a:buClr>
            </a:pPr>
            <a:r>
              <a:rPr lang="en-IE" sz="1800" dirty="0"/>
              <a:t>Transfer of financial resources to National Treasury of Partner country, which is responsible to fill </a:t>
            </a:r>
            <a:r>
              <a:rPr lang="en-IE" sz="1800" dirty="0" smtClean="0"/>
              <a:t>previously </a:t>
            </a:r>
            <a:r>
              <a:rPr lang="en-IE" sz="1800" dirty="0"/>
              <a:t>agreed disbursement criteria</a:t>
            </a:r>
          </a:p>
          <a:p>
            <a:pPr>
              <a:buClr>
                <a:schemeClr val="accent2"/>
              </a:buClr>
            </a:pPr>
            <a:r>
              <a:rPr lang="en-IE" sz="1800" dirty="0"/>
              <a:t>These resources become part of national resources, to be used according to Public Finance Management and planning - </a:t>
            </a:r>
            <a:r>
              <a:rPr lang="en-IE" sz="1800" b="1" dirty="0" err="1"/>
              <a:t>Fungibility</a:t>
            </a:r>
            <a:endParaRPr lang="en-IE" sz="1800" b="1" dirty="0"/>
          </a:p>
          <a:p>
            <a:pPr>
              <a:buClr>
                <a:schemeClr val="accent2"/>
              </a:buClr>
            </a:pPr>
            <a:r>
              <a:rPr lang="en-IE" sz="1800" dirty="0"/>
              <a:t>There is no follow-up of the resources of BS, but there is of the PFM and results indicators- </a:t>
            </a:r>
            <a:r>
              <a:rPr lang="en-IE" sz="1800" b="1" dirty="0"/>
              <a:t>traceability</a:t>
            </a:r>
          </a:p>
          <a:p>
            <a:pPr>
              <a:buClr>
                <a:schemeClr val="accent2"/>
              </a:buClr>
            </a:pPr>
            <a:r>
              <a:rPr lang="en-IE" sz="1800" dirty="0"/>
              <a:t>But it is more than just a financial transfer: political dialogue, evaluation of result, capacity development,…</a:t>
            </a:r>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3</a:t>
            </a:fld>
            <a:endParaRPr lang="en-GB">
              <a:solidFill>
                <a:srgbClr val="000000"/>
              </a:solidFill>
            </a:endParaRPr>
          </a:p>
        </p:txBody>
      </p:sp>
    </p:spTree>
    <p:extLst>
      <p:ext uri="{BB962C8B-B14F-4D97-AF65-F5344CB8AC3E}">
        <p14:creationId xmlns:p14="http://schemas.microsoft.com/office/powerpoint/2010/main" val="318533090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268760"/>
            <a:ext cx="8229600" cy="4896544"/>
          </a:xfrm>
        </p:spPr>
        <p:txBody>
          <a:bodyPr/>
          <a:lstStyle/>
          <a:p>
            <a:pPr marL="0" indent="0">
              <a:spcBef>
                <a:spcPts val="0"/>
              </a:spcBef>
            </a:pPr>
            <a:r>
              <a:rPr lang="en-GB" sz="1400" b="1" u="sng" dirty="0"/>
              <a:t>For each indicator</a:t>
            </a:r>
            <a:r>
              <a:rPr lang="en-GB" sz="1400" b="1" u="sng" dirty="0" smtClean="0"/>
              <a:t>:</a:t>
            </a:r>
          </a:p>
          <a:p>
            <a:pPr marL="0" indent="0">
              <a:spcBef>
                <a:spcPts val="0"/>
              </a:spcBef>
            </a:pPr>
            <a:endParaRPr lang="en-GB" sz="1400" dirty="0"/>
          </a:p>
          <a:p>
            <a:pPr marL="0" indent="0">
              <a:spcBef>
                <a:spcPts val="0"/>
              </a:spcBef>
            </a:pPr>
            <a:r>
              <a:rPr lang="en-GB" sz="1400" dirty="0"/>
              <a:t>a) Relation of the indicator with the sector </a:t>
            </a:r>
            <a:r>
              <a:rPr lang="en-GB" sz="1400" dirty="0" smtClean="0"/>
              <a:t>policy;</a:t>
            </a:r>
            <a:endParaRPr lang="en-GB" sz="1400" dirty="0"/>
          </a:p>
          <a:p>
            <a:pPr marL="0" indent="0">
              <a:spcBef>
                <a:spcPts val="0"/>
              </a:spcBef>
            </a:pPr>
            <a:r>
              <a:rPr lang="en-GB" sz="1400" dirty="0"/>
              <a:t>b) Definition of the </a:t>
            </a:r>
            <a:r>
              <a:rPr lang="en-GB" sz="1400" dirty="0" smtClean="0"/>
              <a:t>indicator;</a:t>
            </a:r>
            <a:endParaRPr lang="en-GB" sz="1400" dirty="0"/>
          </a:p>
          <a:p>
            <a:pPr marL="0" indent="0">
              <a:spcBef>
                <a:spcPts val="0"/>
              </a:spcBef>
            </a:pPr>
            <a:r>
              <a:rPr lang="en-GB" sz="1400" dirty="0" smtClean="0"/>
              <a:t>c) </a:t>
            </a:r>
            <a:r>
              <a:rPr lang="en-GB" sz="1400" dirty="0"/>
              <a:t>Annual goal and calculation of the </a:t>
            </a:r>
            <a:r>
              <a:rPr lang="en-GB" sz="1400" dirty="0" smtClean="0"/>
              <a:t>indicator;</a:t>
            </a:r>
          </a:p>
          <a:p>
            <a:pPr marL="0" indent="0">
              <a:spcBef>
                <a:spcPts val="0"/>
              </a:spcBef>
            </a:pPr>
            <a:endParaRPr lang="en-IE" sz="1400" dirty="0"/>
          </a:p>
          <a:p>
            <a:pPr marL="0" indent="0">
              <a:spcBef>
                <a:spcPts val="0"/>
              </a:spcBef>
            </a:pPr>
            <a:endParaRPr lang="en-IE" sz="1400" dirty="0" smtClean="0"/>
          </a:p>
          <a:p>
            <a:pPr marL="0" indent="0">
              <a:spcBef>
                <a:spcPts val="0"/>
              </a:spcBef>
            </a:pPr>
            <a:endParaRPr lang="en-IE" sz="1400" dirty="0"/>
          </a:p>
          <a:p>
            <a:pPr marL="0" indent="0">
              <a:spcBef>
                <a:spcPts val="0"/>
              </a:spcBef>
            </a:pPr>
            <a:endParaRPr lang="en-IE" sz="1400" dirty="0" smtClean="0"/>
          </a:p>
          <a:p>
            <a:pPr marL="0" indent="0">
              <a:spcBef>
                <a:spcPts val="0"/>
              </a:spcBef>
            </a:pPr>
            <a:endParaRPr lang="en-IE" sz="1400" dirty="0"/>
          </a:p>
          <a:p>
            <a:pPr marL="0" indent="0">
              <a:spcBef>
                <a:spcPts val="0"/>
              </a:spcBef>
            </a:pPr>
            <a:endParaRPr lang="en-IE" sz="1400" dirty="0" smtClean="0"/>
          </a:p>
          <a:p>
            <a:pPr marL="0" indent="0">
              <a:spcBef>
                <a:spcPts val="0"/>
              </a:spcBef>
            </a:pPr>
            <a:r>
              <a:rPr lang="en-GB" sz="1400" dirty="0" smtClean="0"/>
              <a:t>d) </a:t>
            </a:r>
            <a:r>
              <a:rPr lang="en-GB" sz="1400" dirty="0"/>
              <a:t>Methodology for data recollection and source of </a:t>
            </a:r>
            <a:r>
              <a:rPr lang="en-GB" sz="1400" dirty="0" smtClean="0"/>
              <a:t>verification;</a:t>
            </a:r>
            <a:endParaRPr lang="en-GB" sz="1400" dirty="0"/>
          </a:p>
          <a:p>
            <a:pPr marL="0" indent="0">
              <a:spcBef>
                <a:spcPts val="0"/>
              </a:spcBef>
            </a:pPr>
            <a:r>
              <a:rPr lang="en-GB" sz="1400" dirty="0" smtClean="0"/>
              <a:t>e) </a:t>
            </a:r>
            <a:r>
              <a:rPr lang="en-GB" sz="1400" dirty="0"/>
              <a:t>Programming and </a:t>
            </a:r>
            <a:r>
              <a:rPr lang="en-GB" sz="1400" dirty="0" smtClean="0"/>
              <a:t>disbursement;</a:t>
            </a:r>
          </a:p>
          <a:p>
            <a:pPr marL="0" indent="0">
              <a:spcBef>
                <a:spcPts val="0"/>
              </a:spcBef>
            </a:pPr>
            <a:endParaRPr lang="en-IE" sz="1400" dirty="0"/>
          </a:p>
          <a:p>
            <a:pPr marL="0" indent="0">
              <a:spcBef>
                <a:spcPts val="0"/>
              </a:spcBef>
            </a:pPr>
            <a:endParaRPr lang="en-IE" sz="1400" dirty="0" smtClean="0"/>
          </a:p>
          <a:p>
            <a:pPr marL="0" indent="0">
              <a:spcBef>
                <a:spcPts val="0"/>
              </a:spcBef>
            </a:pPr>
            <a:endParaRPr lang="en-IE" sz="1400" dirty="0"/>
          </a:p>
          <a:p>
            <a:pPr marL="0" indent="0">
              <a:spcBef>
                <a:spcPts val="0"/>
              </a:spcBef>
            </a:pPr>
            <a:endParaRPr lang="en-IE" sz="1400" dirty="0" smtClean="0"/>
          </a:p>
          <a:p>
            <a:pPr marL="0" indent="0">
              <a:spcBef>
                <a:spcPts val="0"/>
              </a:spcBef>
            </a:pPr>
            <a:endParaRPr lang="en-IE" sz="1400" dirty="0"/>
          </a:p>
          <a:p>
            <a:pPr marL="0" indent="0">
              <a:spcBef>
                <a:spcPts val="0"/>
              </a:spcBef>
            </a:pPr>
            <a:endParaRPr lang="en-IE" sz="1400" dirty="0" smtClean="0"/>
          </a:p>
          <a:p>
            <a:pPr marL="0" indent="0">
              <a:spcBef>
                <a:spcPts val="0"/>
              </a:spcBef>
            </a:pPr>
            <a:endParaRPr lang="en-IE" sz="1400" dirty="0"/>
          </a:p>
          <a:p>
            <a:pPr marL="0" indent="0">
              <a:spcBef>
                <a:spcPts val="0"/>
              </a:spcBef>
              <a:buNone/>
            </a:pPr>
            <a:r>
              <a:rPr lang="en-IE" sz="1400" dirty="0" smtClean="0"/>
              <a:t>f) </a:t>
            </a:r>
            <a:r>
              <a:rPr lang="en-IE" sz="1400" dirty="0"/>
              <a:t>Baseline</a:t>
            </a:r>
            <a:endParaRPr lang="en-GB" sz="1400" dirty="0" smtClean="0"/>
          </a:p>
          <a:p>
            <a:pPr marL="0" indent="0">
              <a:spcBef>
                <a:spcPts val="0"/>
              </a:spcBef>
            </a:pPr>
            <a:endParaRPr lang="en-GB" sz="1400"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30</a:t>
            </a:fld>
            <a:endParaRPr lang="en-GB">
              <a:solidFill>
                <a:srgbClr val="000000"/>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896846588"/>
              </p:ext>
            </p:extLst>
          </p:nvPr>
        </p:nvGraphicFramePr>
        <p:xfrm>
          <a:off x="1547664" y="2492896"/>
          <a:ext cx="5919470" cy="1035939"/>
        </p:xfrm>
        <a:graphic>
          <a:graphicData uri="http://schemas.openxmlformats.org/drawingml/2006/table">
            <a:tbl>
              <a:tblPr firstRow="1" firstCol="1" bandRow="1" bandCol="1"/>
              <a:tblGrid>
                <a:gridCol w="1689100"/>
                <a:gridCol w="1409700"/>
                <a:gridCol w="1410335"/>
                <a:gridCol w="1410335"/>
              </a:tblGrid>
              <a:tr h="621563">
                <a:tc>
                  <a:txBody>
                    <a:bodyPr/>
                    <a:lstStyle/>
                    <a:p>
                      <a:pPr algn="ctr">
                        <a:lnSpc>
                          <a:spcPct val="115000"/>
                        </a:lnSpc>
                        <a:spcAft>
                          <a:spcPts val="0"/>
                        </a:spcAft>
                      </a:pPr>
                      <a:r>
                        <a:rPr lang="es-ES" sz="1100" dirty="0">
                          <a:effectLst/>
                          <a:latin typeface="Calibri"/>
                          <a:ea typeface="Calibri"/>
                          <a:cs typeface="Times New Roman"/>
                        </a:rPr>
                        <a:t>Línea Base</a:t>
                      </a:r>
                      <a:endParaRPr lang="en-GB" sz="1100" dirty="0">
                        <a:effectLst/>
                        <a:latin typeface="Calibri"/>
                        <a:ea typeface="Calibri"/>
                        <a:cs typeface="Times New Roman"/>
                      </a:endParaRPr>
                    </a:p>
                    <a:p>
                      <a:pPr algn="ctr">
                        <a:lnSpc>
                          <a:spcPct val="115000"/>
                        </a:lnSpc>
                        <a:spcAft>
                          <a:spcPts val="0"/>
                        </a:spcAft>
                      </a:pPr>
                      <a:r>
                        <a:rPr lang="es-ES" sz="900" dirty="0">
                          <a:effectLst/>
                          <a:latin typeface="Calibri"/>
                          <a:ea typeface="Calibri"/>
                          <a:cs typeface="Times New Roman"/>
                        </a:rPr>
                        <a:t>(</a:t>
                      </a:r>
                      <a:r>
                        <a:rPr lang="es-ES" sz="900" dirty="0" err="1">
                          <a:effectLst/>
                          <a:latin typeface="Calibri"/>
                          <a:ea typeface="Calibri"/>
                          <a:cs typeface="Times New Roman"/>
                        </a:rPr>
                        <a:t>N°de</a:t>
                      </a:r>
                      <a:r>
                        <a:rPr lang="es-ES" sz="900" dirty="0">
                          <a:effectLst/>
                          <a:latin typeface="Calibri"/>
                          <a:ea typeface="Calibri"/>
                          <a:cs typeface="Times New Roman"/>
                        </a:rPr>
                        <a:t> sistemas de saneamiento con PTAR al 2010)</a:t>
                      </a:r>
                      <a:endParaRPr lang="en-GB"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Aft>
                          <a:spcPts val="0"/>
                        </a:spcAft>
                      </a:pPr>
                      <a:r>
                        <a:rPr lang="es-ES" sz="1100">
                          <a:effectLst/>
                          <a:latin typeface="Calibri"/>
                          <a:ea typeface="Calibri"/>
                          <a:cs typeface="Times New Roman"/>
                        </a:rPr>
                        <a:t>Número de sistemas de alcantarillado sanitario en áreas periurbanas que cuentan con plantas de tratamiento </a:t>
                      </a:r>
                      <a:endParaRPr lang="en-GB" sz="1100">
                        <a:effectLst/>
                        <a:latin typeface="Calibri"/>
                        <a:ea typeface="Calibri"/>
                        <a:cs typeface="Times New Roman"/>
                      </a:endParaRPr>
                    </a:p>
                    <a:p>
                      <a:pPr algn="ctr">
                        <a:lnSpc>
                          <a:spcPct val="115000"/>
                        </a:lnSpc>
                        <a:spcAft>
                          <a:spcPts val="0"/>
                        </a:spcAft>
                      </a:pPr>
                      <a:r>
                        <a:rPr lang="es-ES" sz="1100">
                          <a:effectLst/>
                          <a:latin typeface="Calibri"/>
                          <a:ea typeface="Calibri"/>
                          <a:cs typeface="Times New Roman"/>
                        </a:rPr>
                        <a:t>de aguas residuales (PTAR) (*)</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r>
              <a:tr h="207188">
                <a:tc>
                  <a:txBody>
                    <a:bodyPr/>
                    <a:lstStyle/>
                    <a:p>
                      <a:pPr algn="ctr">
                        <a:lnSpc>
                          <a:spcPct val="115000"/>
                        </a:lnSpc>
                        <a:spcAft>
                          <a:spcPts val="0"/>
                        </a:spcAft>
                      </a:pPr>
                      <a:r>
                        <a:rPr lang="es-ES" sz="1100" b="1">
                          <a:effectLst/>
                          <a:latin typeface="Calibri"/>
                          <a:ea typeface="Calibri"/>
                          <a:cs typeface="Times New Roman"/>
                        </a:rPr>
                        <a:t>2010</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b="1">
                          <a:effectLst/>
                          <a:latin typeface="Calibri"/>
                          <a:ea typeface="Calibri"/>
                          <a:cs typeface="Times New Roman"/>
                        </a:rPr>
                        <a:t>2012</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b="1">
                          <a:effectLst/>
                          <a:latin typeface="Calibri"/>
                          <a:ea typeface="Calibri"/>
                          <a:cs typeface="Times New Roman"/>
                        </a:rPr>
                        <a:t>2013</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b="1">
                          <a:effectLst/>
                          <a:latin typeface="Calibri"/>
                          <a:ea typeface="Calibri"/>
                          <a:cs typeface="Times New Roman"/>
                        </a:rPr>
                        <a:t>2014</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188">
                <a:tc>
                  <a:txBody>
                    <a:bodyPr/>
                    <a:lstStyle/>
                    <a:p>
                      <a:pPr algn="ctr">
                        <a:lnSpc>
                          <a:spcPct val="115000"/>
                        </a:lnSpc>
                        <a:spcAft>
                          <a:spcPts val="0"/>
                        </a:spcAft>
                      </a:pPr>
                      <a:r>
                        <a:rPr lang="es-ES" sz="1100">
                          <a:effectLst/>
                          <a:latin typeface="Calibri"/>
                          <a:ea typeface="Calibri"/>
                          <a:cs typeface="Times New Roman"/>
                        </a:rPr>
                        <a:t>15</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effectLst/>
                          <a:latin typeface="Calibri"/>
                          <a:ea typeface="Calibri"/>
                          <a:cs typeface="Times New Roman"/>
                        </a:rPr>
                        <a:t>17</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dirty="0">
                          <a:effectLst/>
                          <a:latin typeface="Calibri"/>
                          <a:ea typeface="Calibri"/>
                          <a:cs typeface="Times New Roman"/>
                        </a:rPr>
                        <a:t>19</a:t>
                      </a:r>
                      <a:endParaRPr lang="en-GB"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dirty="0">
                          <a:effectLst/>
                          <a:latin typeface="Calibri"/>
                          <a:ea typeface="Calibri"/>
                          <a:cs typeface="Times New Roman"/>
                        </a:rPr>
                        <a:t>21</a:t>
                      </a:r>
                      <a:endParaRPr lang="en-GB"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71149399"/>
              </p:ext>
            </p:extLst>
          </p:nvPr>
        </p:nvGraphicFramePr>
        <p:xfrm>
          <a:off x="1691680" y="4149080"/>
          <a:ext cx="5820410" cy="1156716"/>
        </p:xfrm>
        <a:graphic>
          <a:graphicData uri="http://schemas.openxmlformats.org/drawingml/2006/table">
            <a:tbl>
              <a:tblPr firstRow="1" firstCol="1" bandRow="1" bandCol="1"/>
              <a:tblGrid>
                <a:gridCol w="1939925"/>
                <a:gridCol w="1939925"/>
                <a:gridCol w="1940560"/>
              </a:tblGrid>
              <a:tr h="330835">
                <a:tc>
                  <a:txBody>
                    <a:bodyPr/>
                    <a:lstStyle/>
                    <a:p>
                      <a:pPr algn="ctr">
                        <a:lnSpc>
                          <a:spcPct val="115000"/>
                        </a:lnSpc>
                        <a:spcAft>
                          <a:spcPts val="0"/>
                        </a:spcAft>
                      </a:pPr>
                      <a:r>
                        <a:rPr lang="es-ES" sz="1100" dirty="0">
                          <a:effectLst/>
                          <a:latin typeface="Calibri"/>
                          <a:ea typeface="Calibri"/>
                          <a:cs typeface="Times New Roman"/>
                        </a:rPr>
                        <a:t>2011</a:t>
                      </a:r>
                      <a:endParaRPr lang="en-GB"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effectLst/>
                          <a:latin typeface="Calibri"/>
                          <a:ea typeface="Calibri"/>
                          <a:cs typeface="Times New Roman"/>
                        </a:rPr>
                        <a:t>1er cuatrimestre 2012</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effectLst/>
                          <a:latin typeface="Calibri"/>
                          <a:ea typeface="Calibri"/>
                          <a:cs typeface="Times New Roman"/>
                        </a:rPr>
                        <a:t>Tramo variable N° 1</a:t>
                      </a:r>
                      <a:endParaRPr lang="en-GB" sz="1100">
                        <a:effectLst/>
                        <a:latin typeface="Calibri"/>
                        <a:ea typeface="Calibri"/>
                        <a:cs typeface="Times New Roman"/>
                      </a:endParaRPr>
                    </a:p>
                    <a:p>
                      <a:pPr algn="ctr">
                        <a:lnSpc>
                          <a:spcPct val="115000"/>
                        </a:lnSpc>
                        <a:spcAft>
                          <a:spcPts val="0"/>
                        </a:spcAft>
                      </a:pPr>
                      <a:r>
                        <a:rPr lang="es-ES" sz="1100">
                          <a:effectLst/>
                          <a:latin typeface="Calibri"/>
                          <a:ea typeface="Calibri"/>
                          <a:cs typeface="Times New Roman"/>
                        </a:rPr>
                        <a:t>20% del total</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15000"/>
                        </a:lnSpc>
                        <a:spcAft>
                          <a:spcPts val="0"/>
                        </a:spcAft>
                      </a:pPr>
                      <a:r>
                        <a:rPr lang="es-ES" sz="1100">
                          <a:effectLst/>
                          <a:latin typeface="Calibri"/>
                          <a:ea typeface="Calibri"/>
                          <a:cs typeface="Times New Roman"/>
                        </a:rPr>
                        <a:t>2012</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effectLst/>
                          <a:latin typeface="Calibri"/>
                          <a:ea typeface="Calibri"/>
                          <a:cs typeface="Times New Roman"/>
                        </a:rPr>
                        <a:t>1er cuatrimestre 2013</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effectLst/>
                          <a:latin typeface="Calibri"/>
                          <a:ea typeface="Calibri"/>
                          <a:cs typeface="Times New Roman"/>
                        </a:rPr>
                        <a:t>Tramo variable N° 2</a:t>
                      </a:r>
                      <a:endParaRPr lang="en-GB" sz="1100">
                        <a:effectLst/>
                        <a:latin typeface="Calibri"/>
                        <a:ea typeface="Calibri"/>
                        <a:cs typeface="Times New Roman"/>
                      </a:endParaRPr>
                    </a:p>
                    <a:p>
                      <a:pPr algn="ctr">
                        <a:lnSpc>
                          <a:spcPct val="115000"/>
                        </a:lnSpc>
                        <a:spcAft>
                          <a:spcPts val="0"/>
                        </a:spcAft>
                      </a:pPr>
                      <a:r>
                        <a:rPr lang="es-ES" sz="1100">
                          <a:effectLst/>
                          <a:latin typeface="Calibri"/>
                          <a:ea typeface="Calibri"/>
                          <a:cs typeface="Times New Roman"/>
                        </a:rPr>
                        <a:t>20 % del total</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15000"/>
                        </a:lnSpc>
                        <a:spcAft>
                          <a:spcPts val="0"/>
                        </a:spcAft>
                      </a:pPr>
                      <a:r>
                        <a:rPr lang="es-ES" sz="1100">
                          <a:effectLst/>
                          <a:latin typeface="Calibri"/>
                          <a:ea typeface="Calibri"/>
                          <a:cs typeface="Times New Roman"/>
                        </a:rPr>
                        <a:t>2013</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dirty="0">
                          <a:effectLst/>
                          <a:latin typeface="Calibri"/>
                          <a:ea typeface="Calibri"/>
                          <a:cs typeface="Times New Roman"/>
                        </a:rPr>
                        <a:t>1er cuatrimestre 2014</a:t>
                      </a:r>
                      <a:endParaRPr lang="en-GB"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dirty="0">
                          <a:effectLst/>
                          <a:latin typeface="Calibri"/>
                          <a:ea typeface="Calibri"/>
                          <a:cs typeface="Times New Roman"/>
                        </a:rPr>
                        <a:t>Tramo variable N° 3</a:t>
                      </a:r>
                      <a:endParaRPr lang="en-GB" sz="1100" dirty="0">
                        <a:effectLst/>
                        <a:latin typeface="Calibri"/>
                        <a:ea typeface="Calibri"/>
                        <a:cs typeface="Times New Roman"/>
                      </a:endParaRPr>
                    </a:p>
                    <a:p>
                      <a:pPr algn="ctr">
                        <a:lnSpc>
                          <a:spcPct val="115000"/>
                        </a:lnSpc>
                        <a:spcAft>
                          <a:spcPts val="0"/>
                        </a:spcAft>
                      </a:pPr>
                      <a:r>
                        <a:rPr lang="es-ES" sz="1100" dirty="0">
                          <a:effectLst/>
                          <a:latin typeface="Calibri"/>
                          <a:ea typeface="Calibri"/>
                          <a:cs typeface="Times New Roman"/>
                        </a:rPr>
                        <a:t>20% del total</a:t>
                      </a:r>
                      <a:endParaRPr lang="en-GB"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9402679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smtClean="0"/>
              <a:t>Budget Support in SIDS</a:t>
            </a:r>
            <a:endParaRPr lang="en-IE" dirty="0"/>
          </a:p>
        </p:txBody>
      </p:sp>
      <p:sp>
        <p:nvSpPr>
          <p:cNvPr id="3" name="Content Placeholder 2"/>
          <p:cNvSpPr>
            <a:spLocks noGrp="1"/>
          </p:cNvSpPr>
          <p:nvPr>
            <p:ph idx="1"/>
          </p:nvPr>
        </p:nvSpPr>
        <p:spPr/>
        <p:txBody>
          <a:bodyPr/>
          <a:lstStyle/>
          <a:p>
            <a:pPr marL="0" indent="0">
              <a:buNone/>
            </a:pPr>
            <a:r>
              <a:rPr lang="en-IE" dirty="0" smtClean="0"/>
              <a:t>The Communication makes special reference to SIDS/OCTs</a:t>
            </a:r>
          </a:p>
          <a:p>
            <a:pPr marL="0" indent="0">
              <a:buNone/>
            </a:pPr>
            <a:r>
              <a:rPr lang="en-IE" dirty="0" smtClean="0"/>
              <a:t>Key Challenges:</a:t>
            </a:r>
          </a:p>
          <a:p>
            <a:pPr>
              <a:buClr>
                <a:schemeClr val="accent2"/>
              </a:buClr>
            </a:pPr>
            <a:r>
              <a:rPr lang="en-IE" dirty="0" smtClean="0"/>
              <a:t>Vulnerability (natural disasters, economic,…)</a:t>
            </a:r>
          </a:p>
          <a:p>
            <a:pPr>
              <a:buClr>
                <a:schemeClr val="accent2"/>
              </a:buClr>
            </a:pPr>
            <a:r>
              <a:rPr lang="en-IE" dirty="0" smtClean="0"/>
              <a:t>Volatility (reliance on specialization – tourism, niche markets,…)</a:t>
            </a:r>
          </a:p>
          <a:p>
            <a:pPr>
              <a:buClr>
                <a:schemeClr val="accent2"/>
              </a:buClr>
            </a:pPr>
            <a:r>
              <a:rPr lang="en-IE" dirty="0" smtClean="0"/>
              <a:t>Natural Resources Management</a:t>
            </a:r>
          </a:p>
          <a:p>
            <a:pPr>
              <a:buClr>
                <a:schemeClr val="accent2"/>
              </a:buClr>
            </a:pPr>
            <a:r>
              <a:rPr lang="en-IE" dirty="0" smtClean="0"/>
              <a:t>Institutional Capacity</a:t>
            </a:r>
            <a:endParaRPr lang="en-IE"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31</a:t>
            </a:fld>
            <a:endParaRPr lang="en-GB">
              <a:solidFill>
                <a:srgbClr val="000000"/>
              </a:solidFill>
            </a:endParaRPr>
          </a:p>
        </p:txBody>
      </p:sp>
    </p:spTree>
    <p:extLst>
      <p:ext uri="{BB962C8B-B14F-4D97-AF65-F5344CB8AC3E}">
        <p14:creationId xmlns:p14="http://schemas.microsoft.com/office/powerpoint/2010/main" val="23765311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a:t>Budget Support in SIDS</a:t>
            </a:r>
          </a:p>
        </p:txBody>
      </p:sp>
      <p:sp>
        <p:nvSpPr>
          <p:cNvPr id="3" name="Content Placeholder 2"/>
          <p:cNvSpPr>
            <a:spLocks noGrp="1"/>
          </p:cNvSpPr>
          <p:nvPr>
            <p:ph idx="1"/>
          </p:nvPr>
        </p:nvSpPr>
        <p:spPr/>
        <p:txBody>
          <a:bodyPr/>
          <a:lstStyle/>
          <a:p>
            <a:pPr marL="0" indent="0" algn="ctr">
              <a:buNone/>
            </a:pPr>
            <a:r>
              <a:rPr lang="en-IE" sz="2800" dirty="0" smtClean="0"/>
              <a:t>Design features</a:t>
            </a:r>
          </a:p>
          <a:p>
            <a:pPr>
              <a:buClr>
                <a:schemeClr val="accent2"/>
              </a:buClr>
            </a:pPr>
            <a:r>
              <a:rPr lang="en-IE" sz="1600" dirty="0" smtClean="0"/>
              <a:t>SRC;</a:t>
            </a:r>
          </a:p>
          <a:p>
            <a:pPr>
              <a:buClr>
                <a:schemeClr val="accent2"/>
              </a:buClr>
            </a:pPr>
            <a:r>
              <a:rPr lang="en-IE" sz="1600" dirty="0" smtClean="0"/>
              <a:t>Fixed tranche only (or small variable tranche);</a:t>
            </a:r>
          </a:p>
          <a:p>
            <a:pPr>
              <a:buClr>
                <a:schemeClr val="accent2"/>
              </a:buClr>
            </a:pPr>
            <a:r>
              <a:rPr lang="en-IE" sz="1600" dirty="0" smtClean="0"/>
              <a:t>Close alignment of the broader BS assessment framework with other partners, including disbursement</a:t>
            </a:r>
          </a:p>
          <a:p>
            <a:pPr>
              <a:buClr>
                <a:schemeClr val="accent2"/>
              </a:buClr>
            </a:pPr>
            <a:r>
              <a:rPr lang="en-IE" sz="1600" dirty="0" smtClean="0"/>
              <a:t>Political dialogue not frequent- take advantage of regional meetings</a:t>
            </a:r>
          </a:p>
          <a:p>
            <a:pPr>
              <a:buClr>
                <a:schemeClr val="accent2"/>
              </a:buClr>
            </a:pPr>
            <a:r>
              <a:rPr lang="en-IE" sz="1600" dirty="0" smtClean="0"/>
              <a:t>Greater reliance on other actors (ADB, </a:t>
            </a:r>
            <a:r>
              <a:rPr lang="en-IE" sz="1600" dirty="0" err="1" smtClean="0"/>
              <a:t>AUSAid</a:t>
            </a:r>
            <a:r>
              <a:rPr lang="en-IE" sz="1600" dirty="0" smtClean="0"/>
              <a:t>,…) for assessment on PFM, Macro economics and Public Policies  issues</a:t>
            </a:r>
            <a:endParaRPr lang="en-IE" sz="1600"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32</a:t>
            </a:fld>
            <a:endParaRPr lang="en-GB">
              <a:solidFill>
                <a:srgbClr val="000000"/>
              </a:solidFill>
            </a:endParaRPr>
          </a:p>
        </p:txBody>
      </p:sp>
    </p:spTree>
    <p:extLst>
      <p:ext uri="{BB962C8B-B14F-4D97-AF65-F5344CB8AC3E}">
        <p14:creationId xmlns:p14="http://schemas.microsoft.com/office/powerpoint/2010/main" val="24076157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smtClean="0"/>
              <a:t>After one year of new guidelines</a:t>
            </a:r>
            <a:endParaRPr lang="en-IE" dirty="0"/>
          </a:p>
        </p:txBody>
      </p:sp>
      <p:sp>
        <p:nvSpPr>
          <p:cNvPr id="3" name="Content Placeholder 2"/>
          <p:cNvSpPr>
            <a:spLocks noGrp="1"/>
          </p:cNvSpPr>
          <p:nvPr>
            <p:ph idx="1"/>
          </p:nvPr>
        </p:nvSpPr>
        <p:spPr/>
        <p:txBody>
          <a:bodyPr/>
          <a:lstStyle/>
          <a:p>
            <a:pPr>
              <a:buClr>
                <a:schemeClr val="accent2"/>
              </a:buClr>
            </a:pPr>
            <a:r>
              <a:rPr lang="en-IE" dirty="0" smtClean="0"/>
              <a:t>BSSC – added value??</a:t>
            </a:r>
          </a:p>
          <a:p>
            <a:pPr>
              <a:buClr>
                <a:schemeClr val="accent2"/>
              </a:buClr>
            </a:pPr>
            <a:r>
              <a:rPr lang="en-IE" dirty="0" smtClean="0"/>
              <a:t>Risk: </a:t>
            </a:r>
          </a:p>
          <a:p>
            <a:pPr lvl="1">
              <a:buClr>
                <a:schemeClr val="accent2"/>
              </a:buClr>
            </a:pPr>
            <a:r>
              <a:rPr lang="en-IE" dirty="0" smtClean="0"/>
              <a:t>inherent evaluated by Delegation</a:t>
            </a:r>
          </a:p>
          <a:p>
            <a:pPr lvl="1">
              <a:buClr>
                <a:schemeClr val="accent2"/>
              </a:buClr>
            </a:pPr>
            <a:r>
              <a:rPr lang="en-IE" dirty="0" smtClean="0"/>
              <a:t>Mitigation: Delegation + Dialogue</a:t>
            </a:r>
          </a:p>
          <a:p>
            <a:pPr lvl="1">
              <a:buClr>
                <a:schemeClr val="accent2"/>
              </a:buClr>
            </a:pPr>
            <a:r>
              <a:rPr lang="en-IE" dirty="0" smtClean="0"/>
              <a:t>Residual: Brussels</a:t>
            </a:r>
          </a:p>
          <a:p>
            <a:pPr lvl="1">
              <a:buClr>
                <a:schemeClr val="accent2"/>
              </a:buClr>
            </a:pPr>
            <a:r>
              <a:rPr lang="en-IE" dirty="0" smtClean="0"/>
              <a:t>Draft –Delegation // final Brussels (DEVCO+EEAS)</a:t>
            </a:r>
            <a:endParaRPr lang="en-IE" dirty="0"/>
          </a:p>
          <a:p>
            <a:pPr>
              <a:buClr>
                <a:schemeClr val="accent2"/>
              </a:buClr>
            </a:pPr>
            <a:r>
              <a:rPr lang="en-IE" dirty="0" smtClean="0"/>
              <a:t>Credit for payment! Ensure flexibility for payment</a:t>
            </a:r>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33</a:t>
            </a:fld>
            <a:endParaRPr lang="en-GB">
              <a:solidFill>
                <a:srgbClr val="000000"/>
              </a:solidFill>
            </a:endParaRPr>
          </a:p>
        </p:txBody>
      </p:sp>
    </p:spTree>
    <p:extLst>
      <p:ext uri="{BB962C8B-B14F-4D97-AF65-F5344CB8AC3E}">
        <p14:creationId xmlns:p14="http://schemas.microsoft.com/office/powerpoint/2010/main" val="21011591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700808"/>
            <a:ext cx="8229600" cy="1152128"/>
          </a:xfrm>
        </p:spPr>
        <p:txBody>
          <a:bodyPr/>
          <a:lstStyle/>
          <a:p>
            <a:r>
              <a:rPr lang="en-IE" sz="2400" dirty="0"/>
              <a:t>General Budget Support </a:t>
            </a:r>
            <a:r>
              <a:rPr lang="en-IE" sz="2400" dirty="0" smtClean="0"/>
              <a:t>and</a:t>
            </a:r>
            <a:br>
              <a:rPr lang="en-IE" sz="2400" dirty="0" smtClean="0"/>
            </a:br>
            <a:r>
              <a:rPr lang="en-IE" sz="2400" dirty="0"/>
              <a:t>	</a:t>
            </a:r>
            <a:r>
              <a:rPr lang="en-IE" sz="2400" dirty="0" smtClean="0"/>
              <a:t>		 </a:t>
            </a:r>
            <a:r>
              <a:rPr lang="en-IE" sz="2400" dirty="0"/>
              <a:t>Sector Budget Support</a:t>
            </a:r>
            <a:r>
              <a:rPr lang="en-IE" dirty="0"/>
              <a:t/>
            </a:r>
            <a:br>
              <a:rPr lang="en-IE" dirty="0"/>
            </a:br>
            <a:endParaRPr lang="en-IE" dirty="0"/>
          </a:p>
        </p:txBody>
      </p:sp>
      <p:sp>
        <p:nvSpPr>
          <p:cNvPr id="3" name="Content Placeholder 2"/>
          <p:cNvSpPr>
            <a:spLocks noGrp="1"/>
          </p:cNvSpPr>
          <p:nvPr>
            <p:ph idx="1"/>
          </p:nvPr>
        </p:nvSpPr>
        <p:spPr/>
        <p:txBody>
          <a:bodyPr/>
          <a:lstStyle/>
          <a:p>
            <a:pPr>
              <a:buClr>
                <a:schemeClr val="accent2"/>
              </a:buClr>
            </a:pPr>
            <a:r>
              <a:rPr lang="en-IE" dirty="0" smtClean="0"/>
              <a:t>Different objectives:</a:t>
            </a:r>
          </a:p>
          <a:p>
            <a:pPr lvl="1">
              <a:buClr>
                <a:schemeClr val="accent2"/>
              </a:buClr>
            </a:pPr>
            <a:r>
              <a:rPr lang="en-IE" dirty="0" smtClean="0"/>
              <a:t>GBS </a:t>
            </a:r>
            <a:r>
              <a:rPr lang="en-IE" dirty="0"/>
              <a:t>aims to support a national development policy and </a:t>
            </a:r>
            <a:r>
              <a:rPr lang="en-IE" dirty="0" smtClean="0"/>
              <a:t>strategy;</a:t>
            </a:r>
          </a:p>
          <a:p>
            <a:pPr lvl="1">
              <a:buClr>
                <a:schemeClr val="accent2"/>
              </a:buClr>
            </a:pPr>
            <a:r>
              <a:rPr lang="en-IE" dirty="0" smtClean="0"/>
              <a:t>SBS </a:t>
            </a:r>
            <a:r>
              <a:rPr lang="en-IE" dirty="0"/>
              <a:t>aims to support a sector policy and strategy</a:t>
            </a:r>
          </a:p>
          <a:p>
            <a:pPr>
              <a:buClr>
                <a:schemeClr val="accent2"/>
              </a:buClr>
            </a:pPr>
            <a:r>
              <a:rPr lang="en-IE" dirty="0"/>
              <a:t>GBS:	</a:t>
            </a:r>
          </a:p>
          <a:p>
            <a:pPr lvl="1">
              <a:buClr>
                <a:schemeClr val="accent2"/>
              </a:buClr>
            </a:pPr>
            <a:r>
              <a:rPr lang="en-IE" sz="1800" dirty="0"/>
              <a:t>Short term objective </a:t>
            </a:r>
            <a:r>
              <a:rPr lang="en-IE" sz="1800" b="0" dirty="0"/>
              <a:t>– Stabilisation </a:t>
            </a:r>
            <a:r>
              <a:rPr lang="en-IE" sz="1800" b="0" dirty="0" smtClean="0"/>
              <a:t>and rehabilitation </a:t>
            </a:r>
            <a:r>
              <a:rPr lang="en-IE" sz="1800" b="0" dirty="0"/>
              <a:t>(fragile state – economic </a:t>
            </a:r>
            <a:r>
              <a:rPr lang="en-IE" sz="1800" b="0" dirty="0" err="1"/>
              <a:t>disbalance</a:t>
            </a:r>
            <a:r>
              <a:rPr lang="en-IE" sz="1800" b="0" dirty="0"/>
              <a:t>)</a:t>
            </a:r>
          </a:p>
          <a:p>
            <a:pPr lvl="1">
              <a:buClr>
                <a:schemeClr val="accent2"/>
              </a:buClr>
            </a:pPr>
            <a:r>
              <a:rPr lang="en-IE" sz="1800" dirty="0" smtClean="0"/>
              <a:t>Medium </a:t>
            </a:r>
            <a:r>
              <a:rPr lang="en-IE" sz="1800" dirty="0"/>
              <a:t>&amp; Long Term objective - </a:t>
            </a:r>
            <a:r>
              <a:rPr lang="en-IE" sz="1800" b="0" dirty="0"/>
              <a:t>support to development or reform policies and strategies</a:t>
            </a:r>
          </a:p>
          <a:p>
            <a:pPr marL="0" indent="0">
              <a:buNone/>
            </a:pPr>
            <a:r>
              <a:rPr lang="en-IE" sz="1600" dirty="0"/>
              <a:t>In </a:t>
            </a:r>
            <a:r>
              <a:rPr lang="en-IE" sz="1600" dirty="0" smtClean="0"/>
              <a:t>many respects </a:t>
            </a:r>
            <a:r>
              <a:rPr lang="en-IE" sz="1600" dirty="0"/>
              <a:t>GBS is an approach to providing aid that has evolved out of balance of payments support</a:t>
            </a:r>
            <a:r>
              <a:rPr lang="en-IE" sz="1600" dirty="0" smtClean="0"/>
              <a:t>, whereas </a:t>
            </a:r>
            <a:r>
              <a:rPr lang="en-IE" sz="1600" dirty="0"/>
              <a:t>SBS, in contrast, is an approach to delivering external assistance that has evolved out of </a:t>
            </a:r>
            <a:r>
              <a:rPr lang="en-IE" sz="1600" dirty="0" smtClean="0"/>
              <a:t>project support</a:t>
            </a:r>
            <a:endParaRPr lang="en-IE" sz="1600"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4</a:t>
            </a:fld>
            <a:endParaRPr lang="en-GB">
              <a:solidFill>
                <a:srgbClr val="000000"/>
              </a:solidFill>
            </a:endParaRPr>
          </a:p>
        </p:txBody>
      </p:sp>
    </p:spTree>
    <p:extLst>
      <p:ext uri="{BB962C8B-B14F-4D97-AF65-F5344CB8AC3E}">
        <p14:creationId xmlns:p14="http://schemas.microsoft.com/office/powerpoint/2010/main" val="20435089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1"/>
            <a:ext cx="8209160" cy="576982"/>
          </a:xfrm>
        </p:spPr>
        <p:txBody>
          <a:bodyPr/>
          <a:lstStyle/>
          <a:p>
            <a:pPr algn="ctr"/>
            <a:r>
              <a:rPr lang="en-IE" dirty="0"/>
              <a:t>7 areas of assessment:</a:t>
            </a:r>
          </a:p>
        </p:txBody>
      </p:sp>
      <p:sp>
        <p:nvSpPr>
          <p:cNvPr id="3" name="Content Placeholder 2"/>
          <p:cNvSpPr>
            <a:spLocks noGrp="1"/>
          </p:cNvSpPr>
          <p:nvPr>
            <p:ph idx="1"/>
          </p:nvPr>
        </p:nvSpPr>
        <p:spPr>
          <a:xfrm>
            <a:off x="457200" y="2060849"/>
            <a:ext cx="8229600" cy="3960540"/>
          </a:xfrm>
        </p:spPr>
        <p:txBody>
          <a:bodyPr/>
          <a:lstStyle/>
          <a:p>
            <a:pPr marL="0" indent="0">
              <a:buNone/>
            </a:pPr>
            <a:r>
              <a:rPr lang="en-IE" sz="1800" i="0" dirty="0"/>
              <a:t>EC decisions about whether and how to support a sector programme are based on </a:t>
            </a:r>
            <a:r>
              <a:rPr lang="en-IE" sz="1800" i="0" dirty="0" smtClean="0"/>
              <a:t>assessments in </a:t>
            </a:r>
            <a:r>
              <a:rPr lang="en-IE" sz="1800" i="0" dirty="0"/>
              <a:t>seven key </a:t>
            </a:r>
            <a:r>
              <a:rPr lang="en-IE" sz="1800" i="0" dirty="0" smtClean="0"/>
              <a:t>areas:</a:t>
            </a:r>
            <a:endParaRPr lang="en-IE" sz="1800" i="0" dirty="0"/>
          </a:p>
          <a:p>
            <a:pPr>
              <a:buClr>
                <a:schemeClr val="accent2"/>
              </a:buClr>
              <a:buFont typeface="Courier New" pitchFamily="49" charset="0"/>
              <a:buChar char="o"/>
            </a:pPr>
            <a:r>
              <a:rPr lang="en-IE" sz="1800" i="0" dirty="0"/>
              <a:t>3 essentials:</a:t>
            </a:r>
          </a:p>
          <a:p>
            <a:pPr lvl="2">
              <a:buClr>
                <a:schemeClr val="accent2"/>
              </a:buClr>
              <a:buFont typeface="Wingdings" pitchFamily="2" charset="2"/>
              <a:buChar char="Ø"/>
            </a:pPr>
            <a:r>
              <a:rPr lang="en-IE" sz="1800" dirty="0"/>
              <a:t>Public financial management (PFM) systems</a:t>
            </a:r>
          </a:p>
          <a:p>
            <a:pPr lvl="2">
              <a:buClr>
                <a:schemeClr val="accent2"/>
              </a:buClr>
              <a:buFont typeface="Wingdings" pitchFamily="2" charset="2"/>
              <a:buChar char="Ø"/>
            </a:pPr>
            <a:r>
              <a:rPr lang="en-IE" sz="1800" dirty="0"/>
              <a:t>The macroeconomic framework</a:t>
            </a:r>
          </a:p>
          <a:p>
            <a:pPr lvl="2">
              <a:buClr>
                <a:schemeClr val="accent2"/>
              </a:buClr>
              <a:buFont typeface="Wingdings" pitchFamily="2" charset="2"/>
              <a:buChar char="Ø"/>
            </a:pPr>
            <a:r>
              <a:rPr lang="en-IE" sz="1800" dirty="0"/>
              <a:t>The sector policy and overall strategic framework</a:t>
            </a:r>
          </a:p>
          <a:p>
            <a:pPr>
              <a:buClr>
                <a:schemeClr val="accent2"/>
              </a:buClr>
              <a:buFont typeface="Courier New" pitchFamily="49" charset="0"/>
              <a:buChar char="o"/>
            </a:pPr>
            <a:r>
              <a:rPr lang="en-IE" sz="1800" i="0" dirty="0"/>
              <a:t>4 less essentials (to be implemented)</a:t>
            </a:r>
          </a:p>
          <a:p>
            <a:pPr lvl="2">
              <a:buClr>
                <a:schemeClr val="accent2"/>
              </a:buClr>
              <a:buFont typeface="Wingdings" pitchFamily="2" charset="2"/>
              <a:buChar char="Ø"/>
            </a:pPr>
            <a:r>
              <a:rPr lang="en-IE" sz="1800" dirty="0"/>
              <a:t>The budget and it medium-term perspectives</a:t>
            </a:r>
          </a:p>
          <a:p>
            <a:pPr lvl="2">
              <a:buClr>
                <a:schemeClr val="accent2"/>
              </a:buClr>
              <a:buFont typeface="Wingdings" pitchFamily="2" charset="2"/>
              <a:buChar char="Ø"/>
            </a:pPr>
            <a:r>
              <a:rPr lang="en-IE" sz="1800" dirty="0"/>
              <a:t>Sector and donor coordination systems</a:t>
            </a:r>
          </a:p>
          <a:p>
            <a:pPr lvl="2">
              <a:buClr>
                <a:schemeClr val="accent2"/>
              </a:buClr>
              <a:buFont typeface="Wingdings" pitchFamily="2" charset="2"/>
              <a:buChar char="Ø"/>
            </a:pPr>
            <a:r>
              <a:rPr lang="en-IE" sz="1800" dirty="0"/>
              <a:t>The institutional setting and existing capacities</a:t>
            </a:r>
          </a:p>
          <a:p>
            <a:pPr lvl="2">
              <a:buClr>
                <a:schemeClr val="accent2"/>
              </a:buClr>
              <a:buFont typeface="Wingdings" pitchFamily="2" charset="2"/>
              <a:buChar char="Ø"/>
            </a:pPr>
            <a:r>
              <a:rPr lang="en-IE" sz="1800" dirty="0"/>
              <a:t>Performance monitoring</a:t>
            </a:r>
          </a:p>
          <a:p>
            <a:pPr marL="0" indent="0">
              <a:buNone/>
            </a:pPr>
            <a:endParaRPr lang="en-IE" i="0"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5</a:t>
            </a:fld>
            <a:endParaRPr lang="en-GB">
              <a:solidFill>
                <a:srgbClr val="000000"/>
              </a:solidFill>
            </a:endParaRPr>
          </a:p>
        </p:txBody>
      </p:sp>
    </p:spTree>
    <p:extLst>
      <p:ext uri="{BB962C8B-B14F-4D97-AF65-F5344CB8AC3E}">
        <p14:creationId xmlns:p14="http://schemas.microsoft.com/office/powerpoint/2010/main" val="35883470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556792"/>
            <a:ext cx="8229600" cy="936625"/>
          </a:xfrm>
        </p:spPr>
        <p:txBody>
          <a:bodyPr/>
          <a:lstStyle/>
          <a:p>
            <a:pPr algn="ctr"/>
            <a:r>
              <a:rPr lang="en-IE" sz="2800" dirty="0" smtClean="0"/>
              <a:t>Need for Improvement</a:t>
            </a:r>
            <a:endParaRPr lang="en-IE" sz="2800" dirty="0"/>
          </a:p>
        </p:txBody>
      </p:sp>
      <p:sp>
        <p:nvSpPr>
          <p:cNvPr id="3" name="Content Placeholder 2"/>
          <p:cNvSpPr>
            <a:spLocks noGrp="1"/>
          </p:cNvSpPr>
          <p:nvPr>
            <p:ph idx="1"/>
          </p:nvPr>
        </p:nvSpPr>
        <p:spPr>
          <a:xfrm>
            <a:off x="395536" y="2924945"/>
            <a:ext cx="8229600" cy="3312368"/>
          </a:xfrm>
        </p:spPr>
        <p:txBody>
          <a:bodyPr/>
          <a:lstStyle/>
          <a:p>
            <a:pPr marL="0" indent="0">
              <a:buNone/>
            </a:pPr>
            <a:r>
              <a:rPr lang="en-IE" dirty="0"/>
              <a:t>Loads of </a:t>
            </a:r>
            <a:r>
              <a:rPr lang="en-IE" dirty="0" smtClean="0"/>
              <a:t>questions, doubts, from </a:t>
            </a:r>
            <a:r>
              <a:rPr lang="en-IE" dirty="0"/>
              <a:t>many </a:t>
            </a:r>
            <a:r>
              <a:rPr lang="en-IE" dirty="0" smtClean="0"/>
              <a:t>MS and others</a:t>
            </a:r>
          </a:p>
          <a:p>
            <a:r>
              <a:rPr lang="en-IE" dirty="0" smtClean="0"/>
              <a:t>Not </a:t>
            </a:r>
            <a:r>
              <a:rPr lang="en-IE" dirty="0"/>
              <a:t>a clear link with human rights and democratic values (Tunisia</a:t>
            </a:r>
            <a:r>
              <a:rPr lang="en-IE" dirty="0" smtClean="0"/>
              <a:t>,….)</a:t>
            </a:r>
          </a:p>
          <a:p>
            <a:r>
              <a:rPr lang="en-IE" dirty="0" smtClean="0"/>
              <a:t>Frustration about the </a:t>
            </a:r>
            <a:r>
              <a:rPr lang="en-IE" dirty="0" err="1" smtClean="0"/>
              <a:t>fungibility</a:t>
            </a:r>
            <a:r>
              <a:rPr lang="en-IE" dirty="0" smtClean="0"/>
              <a:t>,…</a:t>
            </a:r>
          </a:p>
          <a:p>
            <a:endParaRPr lang="en-IE"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6</a:t>
            </a:fld>
            <a:endParaRPr lang="en-GB">
              <a:solidFill>
                <a:srgbClr val="000000"/>
              </a:solidFill>
            </a:endParaRPr>
          </a:p>
        </p:txBody>
      </p:sp>
    </p:spTree>
    <p:extLst>
      <p:ext uri="{BB962C8B-B14F-4D97-AF65-F5344CB8AC3E}">
        <p14:creationId xmlns:p14="http://schemas.microsoft.com/office/powerpoint/2010/main" val="38849288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smtClean="0"/>
              <a:t>New Budget Support Guidelines</a:t>
            </a:r>
            <a:endParaRPr lang="en-IE" dirty="0"/>
          </a:p>
        </p:txBody>
      </p:sp>
      <p:sp>
        <p:nvSpPr>
          <p:cNvPr id="3" name="Content Placeholder 2"/>
          <p:cNvSpPr>
            <a:spLocks noGrp="1"/>
          </p:cNvSpPr>
          <p:nvPr>
            <p:ph idx="1"/>
          </p:nvPr>
        </p:nvSpPr>
        <p:spPr/>
        <p:txBody>
          <a:bodyPr/>
          <a:lstStyle/>
          <a:p>
            <a:pPr marL="0" indent="0">
              <a:buNone/>
            </a:pPr>
            <a:r>
              <a:rPr lang="en-IE" dirty="0" smtClean="0"/>
              <a:t>To reflect:</a:t>
            </a:r>
          </a:p>
          <a:p>
            <a:pPr>
              <a:buClr>
                <a:schemeClr val="accent2"/>
              </a:buClr>
            </a:pPr>
            <a:r>
              <a:rPr lang="en-IE" dirty="0" smtClean="0"/>
              <a:t>Agenda for Change</a:t>
            </a:r>
          </a:p>
          <a:p>
            <a:pPr>
              <a:buClr>
                <a:schemeClr val="accent2"/>
              </a:buClr>
            </a:pPr>
            <a:r>
              <a:rPr lang="en-IE" dirty="0"/>
              <a:t>Communication in October 2011 </a:t>
            </a:r>
            <a:r>
              <a:rPr lang="en-IE" dirty="0" smtClean="0"/>
              <a:t>– “The </a:t>
            </a:r>
            <a:r>
              <a:rPr lang="en-IE" dirty="0"/>
              <a:t>Future Approach to EU Budget Support to Third Countries</a:t>
            </a:r>
            <a:r>
              <a:rPr lang="en-IE" dirty="0" smtClean="0"/>
              <a:t>”</a:t>
            </a:r>
          </a:p>
          <a:p>
            <a:pPr>
              <a:buClr>
                <a:schemeClr val="accent2"/>
              </a:buClr>
            </a:pPr>
            <a:r>
              <a:rPr lang="en-IE" dirty="0" smtClean="0"/>
              <a:t>Council Conclusion - May 2011</a:t>
            </a:r>
          </a:p>
          <a:p>
            <a:pPr>
              <a:buClr>
                <a:schemeClr val="accent2"/>
              </a:buClr>
            </a:pPr>
            <a:r>
              <a:rPr lang="en-IE" dirty="0"/>
              <a:t>Court of Auditors recommendations</a:t>
            </a:r>
            <a:endParaRPr lang="en-IE" dirty="0" smtClean="0"/>
          </a:p>
          <a:p>
            <a:pPr marL="0" indent="0">
              <a:buNone/>
            </a:pPr>
            <a:endParaRPr lang="en-IE" dirty="0" smtClean="0"/>
          </a:p>
          <a:p>
            <a:endParaRPr lang="en-IE"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7</a:t>
            </a:fld>
            <a:endParaRPr lang="en-GB">
              <a:solidFill>
                <a:srgbClr val="000000"/>
              </a:solidFill>
            </a:endParaRPr>
          </a:p>
        </p:txBody>
      </p:sp>
    </p:spTree>
    <p:extLst>
      <p:ext uri="{BB962C8B-B14F-4D97-AF65-F5344CB8AC3E}">
        <p14:creationId xmlns:p14="http://schemas.microsoft.com/office/powerpoint/2010/main" val="1383731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smtClean="0"/>
              <a:t>Agenda for Change</a:t>
            </a:r>
            <a:endParaRPr lang="en-IE" dirty="0"/>
          </a:p>
        </p:txBody>
      </p:sp>
      <p:sp>
        <p:nvSpPr>
          <p:cNvPr id="3" name="Content Placeholder 2"/>
          <p:cNvSpPr>
            <a:spLocks noGrp="1"/>
          </p:cNvSpPr>
          <p:nvPr>
            <p:ph idx="1"/>
          </p:nvPr>
        </p:nvSpPr>
        <p:spPr/>
        <p:txBody>
          <a:bodyPr/>
          <a:lstStyle/>
          <a:p>
            <a:pPr marL="0" indent="0">
              <a:buNone/>
            </a:pPr>
            <a:r>
              <a:rPr lang="en-IE" dirty="0" smtClean="0"/>
              <a:t>Political priorities:</a:t>
            </a:r>
          </a:p>
          <a:p>
            <a:pPr>
              <a:buClr>
                <a:schemeClr val="accent2"/>
              </a:buClr>
            </a:pPr>
            <a:r>
              <a:rPr lang="en-IE" dirty="0" smtClean="0"/>
              <a:t>Human rights, democracy and good governance</a:t>
            </a:r>
          </a:p>
          <a:p>
            <a:pPr>
              <a:buClr>
                <a:schemeClr val="accent2"/>
              </a:buClr>
            </a:pPr>
            <a:r>
              <a:rPr lang="en-IE" dirty="0" smtClean="0"/>
              <a:t>Sustainable and inclusive growth</a:t>
            </a:r>
          </a:p>
          <a:p>
            <a:pPr marL="0" indent="0">
              <a:buNone/>
            </a:pPr>
            <a:r>
              <a:rPr lang="en-IE" dirty="0" smtClean="0"/>
              <a:t>Major principles:</a:t>
            </a:r>
          </a:p>
          <a:p>
            <a:pPr>
              <a:buClr>
                <a:schemeClr val="accent2"/>
              </a:buClr>
            </a:pPr>
            <a:r>
              <a:rPr lang="en-IE" dirty="0" smtClean="0"/>
              <a:t>Concentration (3 focal sectors)</a:t>
            </a:r>
          </a:p>
          <a:p>
            <a:pPr>
              <a:buClr>
                <a:schemeClr val="accent2"/>
              </a:buClr>
            </a:pPr>
            <a:r>
              <a:rPr lang="en-IE" dirty="0" smtClean="0"/>
              <a:t>Differentiation (regional, private sector coop,…)</a:t>
            </a:r>
          </a:p>
          <a:p>
            <a:pPr>
              <a:buClr>
                <a:schemeClr val="accent2"/>
              </a:buClr>
            </a:pPr>
            <a:r>
              <a:rPr lang="en-IE" dirty="0" smtClean="0"/>
              <a:t>Coordination with EU Member State (common </a:t>
            </a:r>
            <a:r>
              <a:rPr lang="en-IE" dirty="0" err="1" smtClean="0"/>
              <a:t>programation</a:t>
            </a:r>
            <a:r>
              <a:rPr lang="en-IE" dirty="0" smtClean="0"/>
              <a:t>, …)</a:t>
            </a:r>
            <a:endParaRPr lang="en-IE"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8</a:t>
            </a:fld>
            <a:endParaRPr lang="en-GB">
              <a:solidFill>
                <a:srgbClr val="000000"/>
              </a:solidFill>
            </a:endParaRPr>
          </a:p>
        </p:txBody>
      </p:sp>
    </p:spTree>
    <p:extLst>
      <p:ext uri="{BB962C8B-B14F-4D97-AF65-F5344CB8AC3E}">
        <p14:creationId xmlns:p14="http://schemas.microsoft.com/office/powerpoint/2010/main" val="6714905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772816"/>
            <a:ext cx="8229600" cy="936625"/>
          </a:xfrm>
        </p:spPr>
        <p:txBody>
          <a:bodyPr/>
          <a:lstStyle/>
          <a:p>
            <a:pPr marL="0" indent="0" algn="ctr"/>
            <a:r>
              <a:rPr lang="en-IE" sz="2400" dirty="0"/>
              <a:t>Communication in October </a:t>
            </a:r>
            <a:r>
              <a:rPr lang="en-IE" sz="2400" dirty="0" smtClean="0"/>
              <a:t>2011</a:t>
            </a:r>
            <a:br>
              <a:rPr lang="en-IE" sz="2400" dirty="0" smtClean="0"/>
            </a:br>
            <a:r>
              <a:rPr lang="en-IE" sz="2400" dirty="0" smtClean="0"/>
              <a:t>“The </a:t>
            </a:r>
            <a:r>
              <a:rPr lang="en-IE" sz="2400" dirty="0"/>
              <a:t>Future Approach to EU Budget Support to Third Countries”</a:t>
            </a:r>
            <a:r>
              <a:rPr lang="en-IE" dirty="0"/>
              <a:t/>
            </a:r>
            <a:br>
              <a:rPr lang="en-IE" dirty="0"/>
            </a:br>
            <a:endParaRPr lang="en-IE" dirty="0"/>
          </a:p>
        </p:txBody>
      </p:sp>
      <p:sp>
        <p:nvSpPr>
          <p:cNvPr id="3" name="Content Placeholder 2"/>
          <p:cNvSpPr>
            <a:spLocks noGrp="1"/>
          </p:cNvSpPr>
          <p:nvPr>
            <p:ph idx="1"/>
          </p:nvPr>
        </p:nvSpPr>
        <p:spPr>
          <a:xfrm>
            <a:off x="467544" y="2708920"/>
            <a:ext cx="8229600" cy="3456384"/>
          </a:xfrm>
        </p:spPr>
        <p:txBody>
          <a:bodyPr/>
          <a:lstStyle/>
          <a:p>
            <a:pPr marL="0" indent="0">
              <a:buNone/>
            </a:pPr>
            <a:r>
              <a:rPr lang="en-IE" sz="1600" u="sng" dirty="0" smtClean="0"/>
              <a:t>Main messages:</a:t>
            </a:r>
          </a:p>
          <a:p>
            <a:pPr>
              <a:buClr>
                <a:schemeClr val="accent2"/>
              </a:buClr>
              <a:buFont typeface="Wingdings" pitchFamily="2" charset="2"/>
              <a:buChar char="Ø"/>
            </a:pPr>
            <a:r>
              <a:rPr lang="en-IE" sz="1600" dirty="0" smtClean="0"/>
              <a:t>Stronger </a:t>
            </a:r>
            <a:r>
              <a:rPr lang="en-IE" sz="1600" dirty="0"/>
              <a:t>link with the </a:t>
            </a:r>
            <a:r>
              <a:rPr lang="en-IE" sz="1600" b="1" dirty="0"/>
              <a:t>fundamental values</a:t>
            </a:r>
            <a:r>
              <a:rPr lang="en-IE" sz="1600" dirty="0"/>
              <a:t> of </a:t>
            </a:r>
            <a:r>
              <a:rPr lang="en-IE" sz="1600" dirty="0" smtClean="0"/>
              <a:t> the EU (human </a:t>
            </a:r>
            <a:r>
              <a:rPr lang="en-IE" sz="1600" dirty="0"/>
              <a:t>rights, democracy and rule of </a:t>
            </a:r>
            <a:r>
              <a:rPr lang="en-IE" sz="1600" dirty="0" smtClean="0"/>
              <a:t>law);</a:t>
            </a:r>
            <a:endParaRPr lang="en-IE" sz="1600" dirty="0"/>
          </a:p>
          <a:p>
            <a:pPr>
              <a:buClr>
                <a:schemeClr val="accent2"/>
              </a:buClr>
              <a:buFont typeface="Wingdings" pitchFamily="2" charset="2"/>
              <a:buChar char="Ø"/>
            </a:pPr>
            <a:r>
              <a:rPr lang="en-IE" sz="1600" dirty="0" smtClean="0"/>
              <a:t>Greater </a:t>
            </a:r>
            <a:r>
              <a:rPr lang="en-IE" sz="1600" b="1" dirty="0"/>
              <a:t>differentiation</a:t>
            </a:r>
            <a:r>
              <a:rPr lang="en-IE" sz="1600" dirty="0"/>
              <a:t> of budget support contracts, allowing the EU to respond better to the political, economic and social context of the partner country</a:t>
            </a:r>
          </a:p>
          <a:p>
            <a:pPr>
              <a:buClr>
                <a:schemeClr val="accent2"/>
              </a:buClr>
              <a:buFont typeface="Wingdings" pitchFamily="2" charset="2"/>
              <a:buChar char="Ø"/>
            </a:pPr>
            <a:r>
              <a:rPr lang="en-IE" sz="1600" dirty="0" smtClean="0"/>
              <a:t>Strengthened </a:t>
            </a:r>
            <a:r>
              <a:rPr lang="en-IE" sz="1600" b="1" dirty="0"/>
              <a:t>eligibility criteria </a:t>
            </a:r>
            <a:r>
              <a:rPr lang="en-IE" sz="1600" dirty="0"/>
              <a:t>and more structured assessment</a:t>
            </a:r>
          </a:p>
          <a:p>
            <a:pPr>
              <a:buClr>
                <a:schemeClr val="accent2"/>
              </a:buClr>
              <a:buFont typeface="Wingdings" pitchFamily="2" charset="2"/>
              <a:buChar char="Ø"/>
            </a:pPr>
            <a:r>
              <a:rPr lang="en-IE" sz="1600" dirty="0" smtClean="0"/>
              <a:t>Stronger </a:t>
            </a:r>
            <a:r>
              <a:rPr lang="en-IE" sz="1600" dirty="0"/>
              <a:t>focus on </a:t>
            </a:r>
            <a:r>
              <a:rPr lang="en-IE" sz="1600" b="1" dirty="0"/>
              <a:t>accountability and transparency</a:t>
            </a:r>
          </a:p>
          <a:p>
            <a:pPr>
              <a:buClr>
                <a:schemeClr val="accent2"/>
              </a:buClr>
              <a:buFont typeface="Wingdings" pitchFamily="2" charset="2"/>
              <a:buChar char="Ø"/>
            </a:pPr>
            <a:r>
              <a:rPr lang="en-IE" sz="1600" dirty="0" smtClean="0"/>
              <a:t>Strengthened </a:t>
            </a:r>
            <a:r>
              <a:rPr lang="en-IE" sz="1600" dirty="0"/>
              <a:t>decision-making process and structures, as well as </a:t>
            </a:r>
            <a:r>
              <a:rPr lang="en-IE" sz="1600" b="1" dirty="0"/>
              <a:t>risk management framework</a:t>
            </a:r>
            <a:r>
              <a:rPr lang="en-IE" sz="1600" dirty="0"/>
              <a:t> for EU budget support</a:t>
            </a:r>
          </a:p>
          <a:p>
            <a:pPr>
              <a:buClr>
                <a:schemeClr val="accent2"/>
              </a:buClr>
              <a:buFont typeface="Wingdings" pitchFamily="2" charset="2"/>
              <a:buChar char="Ø"/>
            </a:pPr>
            <a:r>
              <a:rPr lang="en-IE" sz="1600" dirty="0" smtClean="0"/>
              <a:t>Stronger </a:t>
            </a:r>
            <a:r>
              <a:rPr lang="en-IE" sz="1600" dirty="0"/>
              <a:t>emphasis on </a:t>
            </a:r>
            <a:r>
              <a:rPr lang="en-IE" sz="1600" b="1" dirty="0"/>
              <a:t>results</a:t>
            </a:r>
            <a:r>
              <a:rPr lang="en-IE" sz="1600" dirty="0"/>
              <a:t>, performance, predictability and ownership</a:t>
            </a:r>
          </a:p>
          <a:p>
            <a:pPr>
              <a:buClr>
                <a:schemeClr val="accent2"/>
              </a:buClr>
              <a:buFont typeface="Wingdings" pitchFamily="2" charset="2"/>
              <a:buChar char="Ø"/>
            </a:pPr>
            <a:r>
              <a:rPr lang="en-IE" sz="1600" dirty="0" smtClean="0"/>
              <a:t>Strengthened </a:t>
            </a:r>
            <a:r>
              <a:rPr lang="en-IE" sz="1600" b="1" dirty="0"/>
              <a:t>EU coordination</a:t>
            </a:r>
          </a:p>
          <a:p>
            <a:pPr marL="0" indent="0">
              <a:buNone/>
            </a:pPr>
            <a:endParaRPr lang="en-IE" dirty="0"/>
          </a:p>
        </p:txBody>
      </p:sp>
      <p:sp>
        <p:nvSpPr>
          <p:cNvPr id="4" name="Slide Number Placeholder 3"/>
          <p:cNvSpPr>
            <a:spLocks noGrp="1"/>
          </p:cNvSpPr>
          <p:nvPr>
            <p:ph type="sldNum" sz="quarter" idx="12"/>
          </p:nvPr>
        </p:nvSpPr>
        <p:spPr/>
        <p:txBody>
          <a:bodyPr/>
          <a:lstStyle/>
          <a:p>
            <a:pPr>
              <a:defRPr/>
            </a:pPr>
            <a:fld id="{A5128315-079E-4942-BAAC-E0DD03AB8F7E}" type="slidenum">
              <a:rPr lang="en-GB" smtClean="0">
                <a:solidFill>
                  <a:srgbClr val="000000"/>
                </a:solidFill>
              </a:rPr>
              <a:pPr>
                <a:defRPr/>
              </a:pPr>
              <a:t>9</a:t>
            </a:fld>
            <a:endParaRPr lang="en-GB">
              <a:solidFill>
                <a:srgbClr val="000000"/>
              </a:solidFill>
            </a:endParaRPr>
          </a:p>
        </p:txBody>
      </p:sp>
    </p:spTree>
    <p:extLst>
      <p:ext uri="{BB962C8B-B14F-4D97-AF65-F5344CB8AC3E}">
        <p14:creationId xmlns:p14="http://schemas.microsoft.com/office/powerpoint/2010/main" val="1210138053"/>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849</TotalTime>
  <Words>3044</Words>
  <Application>Microsoft Office PowerPoint</Application>
  <PresentationFormat>On-screen Show (4:3)</PresentationFormat>
  <Paragraphs>368</Paragraphs>
  <Slides>33</Slides>
  <Notes>22</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1</vt:i4>
      </vt:variant>
      <vt:variant>
        <vt:lpstr>Slide Titles</vt:lpstr>
      </vt:variant>
      <vt:variant>
        <vt:i4>33</vt:i4>
      </vt:variant>
    </vt:vector>
  </HeadingPairs>
  <TitlesOfParts>
    <vt:vector size="42" baseType="lpstr">
      <vt:lpstr>Arial</vt:lpstr>
      <vt:lpstr>Calibri</vt:lpstr>
      <vt:lpstr>Courier New</vt:lpstr>
      <vt:lpstr>Times New Roman</vt:lpstr>
      <vt:lpstr>Verdana</vt:lpstr>
      <vt:lpstr>Wingdings</vt:lpstr>
      <vt:lpstr>Slide_Master</vt:lpstr>
      <vt:lpstr>1_Slide_Master</vt:lpstr>
      <vt:lpstr>Document</vt:lpstr>
      <vt:lpstr>Budget Support – New Guidelines  Antoine Saintraint </vt:lpstr>
      <vt:lpstr>Several Major Commitments</vt:lpstr>
      <vt:lpstr>Budget Support (BS):</vt:lpstr>
      <vt:lpstr>General Budget Support and     Sector Budget Support </vt:lpstr>
      <vt:lpstr>7 areas of assessment:</vt:lpstr>
      <vt:lpstr>Need for Improvement</vt:lpstr>
      <vt:lpstr>New Budget Support Guidelines</vt:lpstr>
      <vt:lpstr>Agenda for Change</vt:lpstr>
      <vt:lpstr>Communication in October 2011 “The Future Approach to EU Budget Support to Third Countries” </vt:lpstr>
      <vt:lpstr>What is budget support?</vt:lpstr>
      <vt:lpstr>Budget support as a "vector of change”</vt:lpstr>
      <vt:lpstr>OBJECTIVES OF EU BUDGET SUPPORT</vt:lpstr>
      <vt:lpstr>Fundamental values and Budget Support</vt:lpstr>
      <vt:lpstr>Management/Governance of BS</vt:lpstr>
      <vt:lpstr>DESIGN AND IMPLEMENTATION OF BUDGET SUPPORT</vt:lpstr>
      <vt:lpstr>1.-  Eligibility criteria for BS and disbursement</vt:lpstr>
      <vt:lpstr>2.-  Budget Support Dialogue</vt:lpstr>
      <vt:lpstr>3.-  Risk Management Framework </vt:lpstr>
      <vt:lpstr>3.-  Risk Management Framework</vt:lpstr>
      <vt:lpstr>4.- Performance monitoring</vt:lpstr>
      <vt:lpstr>5.- Domestic Revenue Mobilisation</vt:lpstr>
      <vt:lpstr>6.- Accountability</vt:lpstr>
      <vt:lpstr>7.- Fraud and Corruption</vt:lpstr>
      <vt:lpstr>8.- Capacity development</vt:lpstr>
      <vt:lpstr>Risk Management Framework</vt:lpstr>
      <vt:lpstr>Steps at Identification</vt:lpstr>
      <vt:lpstr>Disbursement File</vt:lpstr>
      <vt:lpstr>Visa circuit</vt:lpstr>
      <vt:lpstr>Indicators for a SBS in water with special focus on climate change mitigation - Programa de Agua y Saneamiento en áreas periurbanas (PASAP) </vt:lpstr>
      <vt:lpstr>PowerPoint Presentation</vt:lpstr>
      <vt:lpstr>Budget Support in SIDS</vt:lpstr>
      <vt:lpstr>Budget Support in SIDS</vt:lpstr>
      <vt:lpstr>After one year of new guidelines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Budget Support – New Guidelines  Antoine Saintraint</dc:title>
  <dc:creator>Aine MARKHAM</dc:creator>
  <cp:lastModifiedBy>Katya</cp:lastModifiedBy>
  <cp:revision>73</cp:revision>
  <dcterms:created xsi:type="dcterms:W3CDTF">2012-10-06T19:49:39Z</dcterms:created>
  <dcterms:modified xsi:type="dcterms:W3CDTF">2015-01-16T12:05:05Z</dcterms:modified>
</cp:coreProperties>
</file>